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70" r:id="rId4"/>
    <p:sldId id="271" r:id="rId5"/>
    <p:sldId id="272" r:id="rId6"/>
    <p:sldId id="284" r:id="rId7"/>
    <p:sldId id="285" r:id="rId8"/>
    <p:sldId id="287" r:id="rId9"/>
    <p:sldId id="288" r:id="rId10"/>
    <p:sldId id="307" r:id="rId11"/>
    <p:sldId id="258" r:id="rId12"/>
    <p:sldId id="261" r:id="rId13"/>
    <p:sldId id="260" r:id="rId14"/>
    <p:sldId id="263" r:id="rId15"/>
    <p:sldId id="267" r:id="rId16"/>
    <p:sldId id="264" r:id="rId17"/>
    <p:sldId id="273" r:id="rId18"/>
    <p:sldId id="306" r:id="rId19"/>
    <p:sldId id="290" r:id="rId20"/>
    <p:sldId id="323" r:id="rId21"/>
    <p:sldId id="291" r:id="rId22"/>
    <p:sldId id="292" r:id="rId23"/>
    <p:sldId id="293" r:id="rId24"/>
    <p:sldId id="294" r:id="rId25"/>
    <p:sldId id="296" r:id="rId26"/>
    <p:sldId id="297" r:id="rId27"/>
    <p:sldId id="310" r:id="rId28"/>
    <p:sldId id="298" r:id="rId29"/>
    <p:sldId id="299" r:id="rId30"/>
    <p:sldId id="311" r:id="rId31"/>
    <p:sldId id="319" r:id="rId32"/>
    <p:sldId id="324" r:id="rId33"/>
    <p:sldId id="326" r:id="rId34"/>
    <p:sldId id="303" r:id="rId35"/>
    <p:sldId id="316" r:id="rId36"/>
    <p:sldId id="317" r:id="rId37"/>
    <p:sldId id="315" r:id="rId38"/>
    <p:sldId id="313" r:id="rId39"/>
    <p:sldId id="327" r:id="rId40"/>
    <p:sldId id="314" r:id="rId41"/>
    <p:sldId id="328" r:id="rId42"/>
    <p:sldId id="329" r:id="rId43"/>
    <p:sldId id="330" r:id="rId4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1CC0B-6163-404A-A239-9D157E52890C}" type="datetimeFigureOut">
              <a:rPr lang="es-MX" smtClean="0"/>
              <a:t>29/01/2018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0A1F9-5827-4549-B608-E5E9D9F9A541}" type="slidenum">
              <a:rPr lang="es-MX" smtClean="0"/>
              <a:t>‹Nº›</a:t>
            </a:fld>
            <a:endParaRPr lang="es-MX"/>
          </a:p>
        </p:txBody>
      </p:sp>
    </p:spTree>
    <p:extLst>
      <p:ext uri="{BB962C8B-B14F-4D97-AF65-F5344CB8AC3E}">
        <p14:creationId xmlns:p14="http://schemas.microsoft.com/office/powerpoint/2010/main" val="127145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7C0A1F9-5827-4549-B608-E5E9D9F9A541}" type="slidenum">
              <a:rPr lang="es-MX" smtClean="0"/>
              <a:t>11</a:t>
            </a:fld>
            <a:endParaRPr lang="es-MX"/>
          </a:p>
        </p:txBody>
      </p:sp>
    </p:spTree>
    <p:extLst>
      <p:ext uri="{BB962C8B-B14F-4D97-AF65-F5344CB8AC3E}">
        <p14:creationId xmlns:p14="http://schemas.microsoft.com/office/powerpoint/2010/main" val="241718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351261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164288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31848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322026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207626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247473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10540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397119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182462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371518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C7D7E4-ECCA-40D9-AECB-CF891084A2E9}" type="datetimeFigureOut">
              <a:rPr lang="es-MX" smtClean="0"/>
              <a:t>29/01/2018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E26602F-5657-41C5-8DCE-4D2CA1122321}" type="slidenum">
              <a:rPr lang="es-MX" smtClean="0"/>
              <a:t>‹Nº›</a:t>
            </a:fld>
            <a:endParaRPr lang="es-MX"/>
          </a:p>
        </p:txBody>
      </p:sp>
    </p:spTree>
    <p:extLst>
      <p:ext uri="{BB962C8B-B14F-4D97-AF65-F5344CB8AC3E}">
        <p14:creationId xmlns:p14="http://schemas.microsoft.com/office/powerpoint/2010/main" val="302633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7D7E4-ECCA-40D9-AECB-CF891084A2E9}" type="datetimeFigureOut">
              <a:rPr lang="es-MX" smtClean="0"/>
              <a:t>29/01/2018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6602F-5657-41C5-8DCE-4D2CA1122321}" type="slidenum">
              <a:rPr lang="es-MX" smtClean="0"/>
              <a:t>‹Nº›</a:t>
            </a:fld>
            <a:endParaRPr lang="es-MX"/>
          </a:p>
        </p:txBody>
      </p:sp>
    </p:spTree>
    <p:extLst>
      <p:ext uri="{BB962C8B-B14F-4D97-AF65-F5344CB8AC3E}">
        <p14:creationId xmlns:p14="http://schemas.microsoft.com/office/powerpoint/2010/main" val="326568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olivasg\Desktop\2016-2021\Imagen Amanece para todos\Formato provisional de Chih Amanece c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88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124744"/>
            <a:ext cx="7776864" cy="3888432"/>
          </a:xfrm>
        </p:spPr>
        <p:txBody>
          <a:bodyPr>
            <a:normAutofit/>
          </a:bodyPr>
          <a:lstStyle/>
          <a:p>
            <a:pPr marL="457200" indent="-457200" algn="l">
              <a:buFont typeface="Arial" pitchFamily="34" charset="0"/>
              <a:buChar char="•"/>
            </a:pPr>
            <a:r>
              <a:rPr lang="es-MX" b="1" dirty="0" smtClean="0"/>
              <a:t> </a:t>
            </a:r>
            <a:r>
              <a:rPr lang="es-MX" sz="2600" b="1" dirty="0" smtClean="0">
                <a:solidFill>
                  <a:schemeClr val="tx1"/>
                </a:solidFill>
              </a:rPr>
              <a:t>Reuniones Ordinarias Comisiones</a:t>
            </a:r>
          </a:p>
          <a:p>
            <a:pPr marL="457200" indent="-457200" algn="l">
              <a:buFont typeface="Arial" pitchFamily="34" charset="0"/>
              <a:buChar char="•"/>
            </a:pPr>
            <a:endParaRPr lang="es-MX" sz="2600" b="1" dirty="0" smtClean="0">
              <a:solidFill>
                <a:schemeClr val="tx1"/>
              </a:solidFill>
            </a:endParaRPr>
          </a:p>
          <a:p>
            <a:pPr marL="457200" indent="-457200" algn="l">
              <a:buFont typeface="Arial" pitchFamily="34" charset="0"/>
              <a:buChar char="•"/>
            </a:pPr>
            <a:endParaRPr lang="es-MX" sz="2600" b="1" dirty="0">
              <a:solidFill>
                <a:schemeClr val="tx1"/>
              </a:solidFill>
            </a:endParaRPr>
          </a:p>
          <a:p>
            <a:pPr algn="l"/>
            <a:endParaRPr lang="es-MX" sz="2600" b="1" dirty="0" smtClean="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02730808"/>
              </p:ext>
            </p:extLst>
          </p:nvPr>
        </p:nvGraphicFramePr>
        <p:xfrm>
          <a:off x="1289137" y="1700808"/>
          <a:ext cx="6565726" cy="4004890"/>
        </p:xfrm>
        <a:graphic>
          <a:graphicData uri="http://schemas.openxmlformats.org/drawingml/2006/table">
            <a:tbl>
              <a:tblPr/>
              <a:tblGrid>
                <a:gridCol w="419100"/>
                <a:gridCol w="1371600"/>
                <a:gridCol w="762000"/>
                <a:gridCol w="762000"/>
                <a:gridCol w="762000"/>
                <a:gridCol w="762000"/>
                <a:gridCol w="862930"/>
                <a:gridCol w="864096"/>
              </a:tblGrid>
              <a:tr h="366340">
                <a:tc rowSpan="2" gridSpan="2">
                  <a:txBody>
                    <a:bodyPr/>
                    <a:lstStyle/>
                    <a:p>
                      <a:pPr algn="ctr" fontAlgn="ctr"/>
                      <a:r>
                        <a:rPr lang="es-MX" sz="1100" b="1" i="0" u="none" strike="noStrike" dirty="0">
                          <a:solidFill>
                            <a:srgbClr val="000000"/>
                          </a:solidFill>
                          <a:effectLst/>
                          <a:latin typeface="Calibri"/>
                        </a:rPr>
                        <a:t>COMISIÓN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s-MX"/>
                    </a:p>
                  </a:txBody>
                  <a:tcPr/>
                </a:tc>
                <a:tc gridSpan="6">
                  <a:txBody>
                    <a:bodyPr/>
                    <a:lstStyle/>
                    <a:p>
                      <a:pPr algn="ctr" fontAlgn="b"/>
                      <a:r>
                        <a:rPr lang="es-MX" sz="1100" b="1" i="0" u="none" strike="noStrike">
                          <a:solidFill>
                            <a:srgbClr val="000000"/>
                          </a:solidFill>
                          <a:effectLst/>
                          <a:latin typeface="Calibri"/>
                        </a:rPr>
                        <a:t>FECHA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00025">
                <a:tc gridSpan="2" vMerge="1">
                  <a:txBody>
                    <a:bodyPr/>
                    <a:lstStyle/>
                    <a:p>
                      <a:endParaRPr lang="es-MX"/>
                    </a:p>
                  </a:txBody>
                  <a:tcPr/>
                </a:tc>
                <a:tc hMerge="1" vMerge="1">
                  <a:txBody>
                    <a:bodyPr/>
                    <a:lstStyle/>
                    <a:p>
                      <a:endParaRPr lang="es-MX"/>
                    </a:p>
                  </a:txBody>
                  <a:tcPr/>
                </a:tc>
                <a:tc>
                  <a:txBody>
                    <a:bodyPr/>
                    <a:lstStyle/>
                    <a:p>
                      <a:pPr algn="r" fontAlgn="b"/>
                      <a:r>
                        <a:rPr lang="es-MX" sz="1100" b="1" i="0" u="none" strike="noStrike">
                          <a:solidFill>
                            <a:srgbClr val="000000"/>
                          </a:solidFill>
                          <a:effectLst/>
                          <a:latin typeface="Calibri"/>
                        </a:rPr>
                        <a:t>23/01/2018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s-MX" sz="1100" b="1" i="0" u="none" strike="noStrike">
                          <a:solidFill>
                            <a:srgbClr val="000000"/>
                          </a:solidFill>
                          <a:effectLst/>
                          <a:latin typeface="Calibri"/>
                        </a:rPr>
                        <a:t>30/01/2018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MX" sz="1100" b="1" i="0" u="none" strike="noStrike">
                          <a:solidFill>
                            <a:srgbClr val="000000"/>
                          </a:solidFill>
                          <a:effectLst/>
                          <a:latin typeface="Calibri"/>
                        </a:rPr>
                        <a:t>01/02/2018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s-MX" sz="1100" b="1" i="0" u="none" strike="noStrike">
                          <a:solidFill>
                            <a:srgbClr val="000000"/>
                          </a:solidFill>
                          <a:effectLst/>
                          <a:latin typeface="Calibri"/>
                        </a:rPr>
                        <a:t>06/02/2018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s-MX" sz="1100" b="1" i="0" u="none" strike="noStrike" dirty="0">
                          <a:solidFill>
                            <a:srgbClr val="000000"/>
                          </a:solidFill>
                          <a:effectLst/>
                          <a:latin typeface="Calibri"/>
                        </a:rPr>
                        <a:t>08/02/2018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s-MX" sz="1100" b="1" i="0" u="none" strike="noStrike">
                          <a:solidFill>
                            <a:srgbClr val="000000"/>
                          </a:solidFill>
                          <a:effectLst/>
                          <a:latin typeface="Calibri"/>
                        </a:rPr>
                        <a:t>13/02/2018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81000">
                <a:tc>
                  <a:txBody>
                    <a:bodyPr/>
                    <a:lstStyle/>
                    <a:p>
                      <a:pPr algn="ctr" fontAlgn="ctr"/>
                      <a:r>
                        <a:rPr lang="es-MX" sz="1100" b="0" i="0" u="none" strike="noStrike">
                          <a:solidFill>
                            <a:srgbClr val="00000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Times New Roman"/>
                        </a:rPr>
                        <a:t> </a:t>
                      </a:r>
                      <a:r>
                        <a:rPr lang="es-MX" sz="1100" b="0" i="0" u="none" strike="noStrike">
                          <a:solidFill>
                            <a:srgbClr val="000000"/>
                          </a:solidFill>
                          <a:effectLst/>
                          <a:latin typeface="Calibri"/>
                        </a:rPr>
                        <a:t>Niñas, Niños y Adolescentes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MX" sz="1100" b="0" i="0" u="none" strike="noStrike">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Times New Roman"/>
                        </a:rPr>
                        <a:t> </a:t>
                      </a:r>
                      <a:r>
                        <a:rPr lang="es-MX" sz="1100" b="0" i="0" u="none" strike="noStrike">
                          <a:solidFill>
                            <a:srgbClr val="000000"/>
                          </a:solidFill>
                          <a:effectLst/>
                          <a:latin typeface="Calibri"/>
                        </a:rPr>
                        <a:t>Jóvenes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s-MX" sz="1100" b="0" i="0" u="none" strike="noStrike">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Personas Adultas Mayores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s-MX" sz="1100" b="0" i="0" u="none" strike="noStrike">
                          <a:solidFill>
                            <a:srgbClr val="000000"/>
                          </a:solidFill>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Times New Roman"/>
                        </a:rPr>
                        <a:t> </a:t>
                      </a:r>
                      <a:r>
                        <a:rPr lang="es-MX" sz="1100" b="0" i="0" u="none" strike="noStrike">
                          <a:solidFill>
                            <a:srgbClr val="000000"/>
                          </a:solidFill>
                          <a:effectLst/>
                          <a:latin typeface="Calibri"/>
                        </a:rPr>
                        <a:t>Personas con Discapacidad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000">
                <a:tc>
                  <a:txBody>
                    <a:bodyPr/>
                    <a:lstStyle/>
                    <a:p>
                      <a:pPr algn="ctr" fontAlgn="ctr"/>
                      <a:r>
                        <a:rPr lang="es-MX" sz="11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a:rPr>
                        <a:t>Personas Indígenas y Personas de Comunidades Equiparables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s-MX" sz="1100" b="0" i="0" u="none" strike="noStrike">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Times New Roman"/>
                        </a:rPr>
                        <a:t> </a:t>
                      </a:r>
                      <a:r>
                        <a:rPr lang="es-MX" sz="1100" b="0" i="0" u="none" strike="noStrike">
                          <a:solidFill>
                            <a:srgbClr val="000000"/>
                          </a:solidFill>
                          <a:effectLst/>
                          <a:latin typeface="Calibri"/>
                        </a:rPr>
                        <a:t>Personas  Jornaleras y Personas Migrantes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MX" sz="1100" b="0" i="0" u="none" strike="noStrike">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Times New Roman"/>
                        </a:rPr>
                        <a:t> </a:t>
                      </a:r>
                      <a:r>
                        <a:rPr lang="es-MX" sz="1100" b="0" i="0" u="none" strike="noStrike">
                          <a:solidFill>
                            <a:srgbClr val="000000"/>
                          </a:solidFill>
                          <a:effectLst/>
                          <a:latin typeface="Calibri"/>
                        </a:rPr>
                        <a:t>Mujeres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MX" sz="1100" b="0" i="0" u="none" strike="noStrike">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solidFill>
                            <a:srgbClr val="000000"/>
                          </a:solidFill>
                          <a:effectLst/>
                          <a:latin typeface="Times New Roman"/>
                        </a:rPr>
                        <a:t> </a:t>
                      </a:r>
                      <a:r>
                        <a:rPr lang="es-MX" sz="1100" b="0" i="0" u="none" strike="noStrike" dirty="0">
                          <a:solidFill>
                            <a:srgbClr val="000000"/>
                          </a:solidFill>
                          <a:effectLst/>
                          <a:latin typeface="Calibri"/>
                        </a:rPr>
                        <a:t>Familia </a:t>
                      </a:r>
                      <a:r>
                        <a:rPr lang="es-MX" sz="1100" b="0" i="0" u="none" strike="noStrike" dirty="0" smtClean="0">
                          <a:solidFill>
                            <a:srgbClr val="000000"/>
                          </a:solidFill>
                          <a:effectLst/>
                          <a:latin typeface="Calibri"/>
                        </a:rPr>
                        <a:t>s</a:t>
                      </a:r>
                      <a:endParaRPr lang="es-MX"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MX" sz="1100" b="0" i="0" u="none" strike="noStrike">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smtClean="0">
                          <a:solidFill>
                            <a:srgbClr val="000000"/>
                          </a:solidFill>
                          <a:effectLst/>
                          <a:latin typeface="Calibri"/>
                        </a:rPr>
                        <a:t>Comunidades</a:t>
                      </a:r>
                      <a:endParaRPr lang="es-MX"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MX" sz="11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Personas Adultas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s-MX" sz="1100" b="0" i="0" u="none" strike="noStrike">
                          <a:solidFill>
                            <a:srgbClr val="000000"/>
                          </a:solidFill>
                          <a:effectLst/>
                          <a:latin typeface="Calibri"/>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Diversidad Sexual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Calibri"/>
                        </a:rPr>
                        <a:t>X</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8449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673832" y="2276872"/>
            <a:ext cx="7776864" cy="4104456"/>
          </a:xfrm>
        </p:spPr>
        <p:txBody>
          <a:bodyPr>
            <a:normAutofit/>
          </a:bodyPr>
          <a:lstStyle/>
          <a:p>
            <a:r>
              <a:rPr lang="es-MX" dirty="0" smtClean="0"/>
              <a:t>El Plan </a:t>
            </a:r>
            <a:r>
              <a:rPr lang="es-MX" dirty="0"/>
              <a:t>Estatal de Desarrollo 2017-2021, no es sólo un requisito legal, es la formulación del instrumento rector de la política pública para el funcionamiento y evaluación de los proyectos y programas de acción de los próximos cinco años.</a:t>
            </a:r>
          </a:p>
          <a:p>
            <a:endParaRPr lang="es-MX" dirty="0"/>
          </a:p>
        </p:txBody>
      </p:sp>
      <p:sp>
        <p:nvSpPr>
          <p:cNvPr id="4" name="1 Título"/>
          <p:cNvSpPr txBox="1">
            <a:spLocks/>
          </p:cNvSpPr>
          <p:nvPr/>
        </p:nvSpPr>
        <p:spPr>
          <a:xfrm>
            <a:off x="683568" y="1196752"/>
            <a:ext cx="8229600" cy="936104"/>
          </a:xfrm>
          <a:prstGeom prst="rect">
            <a:avLst/>
          </a:prstGeom>
          <a:solidFill>
            <a:schemeClr val="accent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Qué es el Plan Estatal de Desarrollo</a:t>
            </a:r>
            <a:endParaRPr lang="es-MX" dirty="0">
              <a:solidFill>
                <a:schemeClr val="bg1"/>
              </a:solidFill>
            </a:endParaRPr>
          </a:p>
        </p:txBody>
      </p:sp>
    </p:spTree>
    <p:extLst>
      <p:ext uri="{BB962C8B-B14F-4D97-AF65-F5344CB8AC3E}">
        <p14:creationId xmlns:p14="http://schemas.microsoft.com/office/powerpoint/2010/main" val="313212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124744"/>
            <a:ext cx="7776864" cy="5184576"/>
          </a:xfrm>
        </p:spPr>
        <p:txBody>
          <a:bodyPr>
            <a:normAutofit/>
          </a:bodyPr>
          <a:lstStyle/>
          <a:p>
            <a:pPr algn="just"/>
            <a:endParaRPr lang="es-MX" sz="2200"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6" y="1196752"/>
            <a:ext cx="882808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829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9" y="-3154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2564904"/>
            <a:ext cx="7776864" cy="3744416"/>
          </a:xfrm>
        </p:spPr>
        <p:txBody>
          <a:bodyPr>
            <a:normAutofit/>
          </a:bodyPr>
          <a:lstStyle/>
          <a:p>
            <a:pPr algn="just"/>
            <a:endParaRPr lang="es-MX"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85" y="1196752"/>
            <a:ext cx="809701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76" y="2204864"/>
            <a:ext cx="772477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074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03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268760"/>
            <a:ext cx="7128792" cy="4968552"/>
          </a:xfrm>
        </p:spPr>
        <p:txBody>
          <a:bodyPr>
            <a:normAutofit fontScale="85000" lnSpcReduction="10000"/>
          </a:bodyPr>
          <a:lstStyle/>
          <a:p>
            <a:r>
              <a:rPr lang="es-MX" b="1" dirty="0">
                <a:solidFill>
                  <a:schemeClr val="tx1"/>
                </a:solidFill>
              </a:rPr>
              <a:t>El Plan Estatal de Desarrollo 2017–2021 es la guía que establece las prioridades de gestión</a:t>
            </a:r>
          </a:p>
          <a:p>
            <a:r>
              <a:rPr lang="es-MX" b="1" dirty="0">
                <a:solidFill>
                  <a:schemeClr val="tx1"/>
                </a:solidFill>
              </a:rPr>
              <a:t>gubernamental para orientar el desarrollo en Chihuahua. Además, sustenta las decisiones en materia</a:t>
            </a:r>
          </a:p>
          <a:p>
            <a:r>
              <a:rPr lang="es-MX" b="1" dirty="0">
                <a:solidFill>
                  <a:schemeClr val="tx1"/>
                </a:solidFill>
              </a:rPr>
              <a:t>de gasto e inversión de los recursos públicos y las ordena a largo plazo, con el objetivo de sentar las</a:t>
            </a:r>
          </a:p>
          <a:p>
            <a:r>
              <a:rPr lang="es-MX" b="1" dirty="0">
                <a:solidFill>
                  <a:schemeClr val="tx1"/>
                </a:solidFill>
              </a:rPr>
              <a:t>bases para la erradicación de múltiples desequilibrios y desigualdades.</a:t>
            </a:r>
          </a:p>
          <a:p>
            <a:r>
              <a:rPr lang="es-MX" b="1" dirty="0">
                <a:solidFill>
                  <a:schemeClr val="tx1"/>
                </a:solidFill>
              </a:rPr>
              <a:t>Presentación del C. Gobernador Introducción</a:t>
            </a:r>
          </a:p>
          <a:p>
            <a:r>
              <a:rPr lang="es-MX" b="1" dirty="0">
                <a:solidFill>
                  <a:schemeClr val="tx1"/>
                </a:solidFill>
              </a:rPr>
              <a:t>Plan Estatal de </a:t>
            </a:r>
            <a:r>
              <a:rPr lang="es-MX" b="1" dirty="0" smtClean="0">
                <a:solidFill>
                  <a:schemeClr val="tx1"/>
                </a:solidFill>
              </a:rPr>
              <a:t>Desarrollo</a:t>
            </a:r>
            <a:endParaRPr lang="es-MX" b="1" dirty="0">
              <a:solidFill>
                <a:schemeClr val="tx1"/>
              </a:solidFill>
            </a:endParaRPr>
          </a:p>
        </p:txBody>
      </p:sp>
    </p:spTree>
    <p:extLst>
      <p:ext uri="{BB962C8B-B14F-4D97-AF65-F5344CB8AC3E}">
        <p14:creationId xmlns:p14="http://schemas.microsoft.com/office/powerpoint/2010/main" val="90461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124744"/>
            <a:ext cx="7776864" cy="648072"/>
          </a:xfrm>
        </p:spPr>
        <p:txBody>
          <a:bodyPr>
            <a:normAutofit fontScale="92500"/>
          </a:bodyPr>
          <a:lstStyle/>
          <a:p>
            <a:pPr algn="l"/>
            <a:r>
              <a:rPr lang="es-MX" sz="2400" b="1" dirty="0"/>
              <a:t>Sujetos Sociales Prioritarios para el Desarrollo Humano y Social</a:t>
            </a:r>
            <a:endParaRPr lang="es-ES" sz="2400" b="1" dirty="0" smtClean="0"/>
          </a:p>
          <a:p>
            <a:pPr algn="l"/>
            <a:endParaRPr lang="es-MX" sz="22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36713"/>
            <a:ext cx="7113635" cy="466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317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124744"/>
            <a:ext cx="7776864" cy="5184576"/>
          </a:xfrm>
        </p:spPr>
        <p:txBody>
          <a:bodyPr>
            <a:normAutofit/>
          </a:bodyPr>
          <a:lstStyle/>
          <a:p>
            <a:pPr algn="l"/>
            <a:endParaRPr lang="es-ES" sz="2400" b="1" dirty="0" smtClean="0"/>
          </a:p>
          <a:p>
            <a:pPr algn="l"/>
            <a:endParaRPr lang="es-MX" sz="2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033" y="1196752"/>
            <a:ext cx="63150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920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620688"/>
            <a:ext cx="7776864" cy="792088"/>
          </a:xfrm>
        </p:spPr>
        <p:txBody>
          <a:bodyPr>
            <a:normAutofit fontScale="47500" lnSpcReduction="20000"/>
          </a:bodyPr>
          <a:lstStyle/>
          <a:p>
            <a:pPr algn="l"/>
            <a:r>
              <a:rPr lang="es-ES" sz="2400" b="1" dirty="0" smtClean="0"/>
              <a:t>Re</a:t>
            </a:r>
          </a:p>
          <a:p>
            <a:r>
              <a:rPr lang="es-MX" sz="7400" dirty="0" smtClean="0">
                <a:solidFill>
                  <a:schemeClr val="tx1"/>
                </a:solidFill>
              </a:rPr>
              <a:t>Regiones</a:t>
            </a:r>
            <a:r>
              <a:rPr lang="es-MX" sz="7400" dirty="0"/>
              <a:t>	</a:t>
            </a:r>
          </a:p>
          <a:p>
            <a:endParaRPr lang="es-MX" sz="22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70855"/>
            <a:ext cx="3672408" cy="442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628800"/>
            <a:ext cx="3924101" cy="472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291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043608" y="620688"/>
            <a:ext cx="7776864" cy="792088"/>
          </a:xfrm>
        </p:spPr>
        <p:txBody>
          <a:bodyPr>
            <a:normAutofit fontScale="47500" lnSpcReduction="20000"/>
          </a:bodyPr>
          <a:lstStyle/>
          <a:p>
            <a:pPr algn="l"/>
            <a:r>
              <a:rPr lang="es-ES" sz="2400" b="1" dirty="0" smtClean="0"/>
              <a:t>Re</a:t>
            </a:r>
          </a:p>
          <a:p>
            <a:r>
              <a:rPr lang="es-MX" sz="5100" dirty="0">
                <a:solidFill>
                  <a:schemeClr val="tx1"/>
                </a:solidFill>
              </a:rPr>
              <a:t>Regiones del Plan Estatal de </a:t>
            </a:r>
            <a:r>
              <a:rPr lang="es-MX" sz="5100" dirty="0" smtClean="0">
                <a:solidFill>
                  <a:schemeClr val="tx1"/>
                </a:solidFill>
              </a:rPr>
              <a:t>Desarrollo</a:t>
            </a:r>
            <a:r>
              <a:rPr lang="es-MX" sz="7400" dirty="0"/>
              <a:t>	</a:t>
            </a:r>
          </a:p>
          <a:p>
            <a:endParaRPr lang="es-MX" sz="2200" dirty="0" smtClean="0"/>
          </a:p>
        </p:txBody>
      </p:sp>
      <p:graphicFrame>
        <p:nvGraphicFramePr>
          <p:cNvPr id="8" name="7 Tabla"/>
          <p:cNvGraphicFramePr>
            <a:graphicFrameLocks noGrp="1"/>
          </p:cNvGraphicFramePr>
          <p:nvPr>
            <p:extLst>
              <p:ext uri="{D42A27DB-BD31-4B8C-83A1-F6EECF244321}">
                <p14:modId xmlns:p14="http://schemas.microsoft.com/office/powerpoint/2010/main" val="952622198"/>
              </p:ext>
            </p:extLst>
          </p:nvPr>
        </p:nvGraphicFramePr>
        <p:xfrm>
          <a:off x="1331640" y="1412776"/>
          <a:ext cx="6624735" cy="4929430"/>
        </p:xfrm>
        <a:graphic>
          <a:graphicData uri="http://schemas.openxmlformats.org/drawingml/2006/table">
            <a:tbl>
              <a:tblPr/>
              <a:tblGrid>
                <a:gridCol w="919150"/>
                <a:gridCol w="1047702"/>
                <a:gridCol w="1088411"/>
                <a:gridCol w="514209"/>
                <a:gridCol w="919150"/>
                <a:gridCol w="1047702"/>
                <a:gridCol w="1088411"/>
              </a:tblGrid>
              <a:tr h="128874">
                <a:tc>
                  <a:txBody>
                    <a:bodyPr/>
                    <a:lstStyle/>
                    <a:p>
                      <a:pPr algn="ctr" fontAlgn="b"/>
                      <a:r>
                        <a:rPr lang="es-MX" sz="700" b="0" i="0" u="none" strike="noStrike">
                          <a:solidFill>
                            <a:srgbClr val="000000"/>
                          </a:solidFill>
                          <a:effectLst/>
                          <a:latin typeface="Calibri"/>
                        </a:rPr>
                        <a:t>Región</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700" b="0" i="0" u="none" strike="noStrike">
                          <a:solidFill>
                            <a:srgbClr val="000000"/>
                          </a:solidFill>
                          <a:effectLst/>
                          <a:latin typeface="Calibri"/>
                        </a:rPr>
                        <a:t>Subregiones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700" b="0" i="0" u="none" strike="noStrike">
                          <a:solidFill>
                            <a:srgbClr val="000000"/>
                          </a:solidFill>
                          <a:effectLst/>
                          <a:latin typeface="Calibri"/>
                        </a:rPr>
                        <a:t>Municipios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MX" sz="700" b="0" i="0" u="none" strike="noStrike">
                          <a:solidFill>
                            <a:srgbClr val="000000"/>
                          </a:solidFill>
                          <a:effectLst/>
                          <a:latin typeface="Calibri"/>
                        </a:rPr>
                        <a:t>Región</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700" b="0" i="0" u="none" strike="noStrike">
                          <a:solidFill>
                            <a:srgbClr val="000000"/>
                          </a:solidFill>
                          <a:effectLst/>
                          <a:latin typeface="Calibri"/>
                        </a:rPr>
                        <a:t>Subregiones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700" b="0" i="0" u="none" strike="noStrike">
                          <a:solidFill>
                            <a:srgbClr val="000000"/>
                          </a:solidFill>
                          <a:effectLst/>
                          <a:latin typeface="Calibri"/>
                        </a:rPr>
                        <a:t>Municipios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28874">
                <a:tc rowSpan="4">
                  <a:txBody>
                    <a:bodyPr/>
                    <a:lstStyle/>
                    <a:p>
                      <a:pPr algn="ctr" fontAlgn="ctr"/>
                      <a:r>
                        <a:rPr lang="es-MX" sz="700" b="0" i="0" u="none" strike="noStrike">
                          <a:solidFill>
                            <a:srgbClr val="000000"/>
                          </a:solidFill>
                          <a:effectLst/>
                          <a:latin typeface="Calibri"/>
                        </a:rPr>
                        <a:t>Juárez</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700" b="0" i="0" u="none" strike="noStrike">
                          <a:solidFill>
                            <a:srgbClr val="000000"/>
                          </a:solidFill>
                          <a:effectLst/>
                          <a:latin typeface="Calibri"/>
                        </a:rPr>
                        <a:t>Juárez</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Juárez</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12">
                  <a:txBody>
                    <a:bodyPr/>
                    <a:lstStyle/>
                    <a:p>
                      <a:pPr algn="ctr" fontAlgn="ctr"/>
                      <a:r>
                        <a:rPr lang="es-MX" sz="700" b="0" i="0" u="none" strike="noStrike">
                          <a:solidFill>
                            <a:srgbClr val="000000"/>
                          </a:solidFill>
                          <a:effectLst/>
                          <a:latin typeface="Calibri"/>
                        </a:rPr>
                        <a:t>Chihuahua</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9">
                  <a:txBody>
                    <a:bodyPr/>
                    <a:lstStyle/>
                    <a:p>
                      <a:pPr algn="ctr" fontAlgn="ctr"/>
                      <a:r>
                        <a:rPr lang="es-MX" sz="700" b="0" i="0" u="none" strike="noStrike" dirty="0">
                          <a:solidFill>
                            <a:srgbClr val="000000"/>
                          </a:solidFill>
                          <a:effectLst/>
                          <a:latin typeface="Calibri"/>
                        </a:rPr>
                        <a:t>Chihuahua</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700" b="0" i="0" u="none" strike="noStrike">
                          <a:solidFill>
                            <a:srgbClr val="000000"/>
                          </a:solidFill>
                          <a:effectLst/>
                          <a:latin typeface="Calibri"/>
                        </a:rPr>
                        <a:t>Aldama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Ahumada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Aquiles Serdán</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Guadalupe</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Chihuahua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Práxedis G. Guerrero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Santa Isabel</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1092">
                <a:tc rowSpan="7">
                  <a:txBody>
                    <a:bodyPr/>
                    <a:lstStyle/>
                    <a:p>
                      <a:pPr algn="ctr" fontAlgn="ctr"/>
                      <a:r>
                        <a:rPr lang="es-MX" sz="700" b="0" i="0" u="none" strike="noStrike">
                          <a:solidFill>
                            <a:srgbClr val="000000"/>
                          </a:solidFill>
                          <a:effectLst/>
                          <a:latin typeface="Calibri"/>
                        </a:rPr>
                        <a:t>Nuevo Casas Grandes</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700" b="0" i="0" u="none" strike="noStrike">
                          <a:solidFill>
                            <a:srgbClr val="000000"/>
                          </a:solidFill>
                          <a:effectLst/>
                          <a:latin typeface="Calibri"/>
                        </a:rPr>
                        <a:t>Nuevo Casas Grandes</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Nuevo Casas Grandes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Satevó</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Ascensión </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San Francisco de Borja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Buenaventura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Belisario Domínguez</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Casas Grandes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Gran Morelos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Galeana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Nonoava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Ignacio Zaragoza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rowSpan="3">
                  <a:txBody>
                    <a:bodyPr/>
                    <a:lstStyle/>
                    <a:p>
                      <a:pPr algn="ctr" fontAlgn="ctr"/>
                      <a:r>
                        <a:rPr lang="es-MX" sz="700" b="0" i="0" u="none" strike="noStrike">
                          <a:solidFill>
                            <a:srgbClr val="000000"/>
                          </a:solidFill>
                          <a:effectLst/>
                          <a:latin typeface="Calibri"/>
                        </a:rPr>
                        <a:t>Ojinaga</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Ojinaga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Janos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Coyame</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rowSpan="19">
                  <a:txBody>
                    <a:bodyPr/>
                    <a:lstStyle/>
                    <a:p>
                      <a:pPr algn="ctr" fontAlgn="ctr"/>
                      <a:r>
                        <a:rPr lang="es-MX" sz="700" b="0" i="0" u="none" strike="noStrike">
                          <a:solidFill>
                            <a:srgbClr val="000000"/>
                          </a:solidFill>
                          <a:effectLst/>
                          <a:latin typeface="Calibri"/>
                        </a:rPr>
                        <a:t>Cuauhtémoc</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700" b="0" i="0" u="none" strike="noStrike">
                          <a:solidFill>
                            <a:srgbClr val="000000"/>
                          </a:solidFill>
                          <a:effectLst/>
                          <a:latin typeface="Calibri"/>
                        </a:rPr>
                        <a:t>Cuauhtémoc</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Cuauhtémoc</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Manuel Benavides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Bachíniva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11">
                  <a:txBody>
                    <a:bodyPr/>
                    <a:lstStyle/>
                    <a:p>
                      <a:pPr algn="ctr" fontAlgn="ctr"/>
                      <a:r>
                        <a:rPr lang="es-MX" sz="700" b="0" i="0" u="none" strike="noStrike" dirty="0">
                          <a:solidFill>
                            <a:srgbClr val="000000"/>
                          </a:solidFill>
                          <a:effectLst/>
                          <a:latin typeface="Calibri"/>
                        </a:rPr>
                        <a:t>Delicias</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MX" sz="700" b="0" i="0" u="none" strike="noStrike">
                          <a:solidFill>
                            <a:srgbClr val="000000"/>
                          </a:solidFill>
                          <a:effectLst/>
                          <a:latin typeface="Calibri"/>
                        </a:rPr>
                        <a:t>Delicias </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Delicias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Carichí</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Julimes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Cusihuiriachi</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Meoqui</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Gómez Farías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Rosales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Namiquipa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Saucillo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Rivapalacio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rowSpan="3">
                  <a:txBody>
                    <a:bodyPr/>
                    <a:lstStyle/>
                    <a:p>
                      <a:pPr algn="ctr" fontAlgn="ctr"/>
                      <a:r>
                        <a:rPr lang="es-MX" sz="700" b="0" i="0" u="none" strike="noStrike">
                          <a:solidFill>
                            <a:srgbClr val="000000"/>
                          </a:solidFill>
                          <a:effectLst/>
                          <a:latin typeface="Calibri"/>
                        </a:rPr>
                        <a:t>Camargo</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Camargo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874">
                <a:tc vMerge="1">
                  <a:txBody>
                    <a:bodyPr/>
                    <a:lstStyle/>
                    <a:p>
                      <a:endParaRPr lang="es-MX"/>
                    </a:p>
                  </a:txBody>
                  <a:tcPr/>
                </a:tc>
                <a:tc rowSpan="8">
                  <a:txBody>
                    <a:bodyPr/>
                    <a:lstStyle/>
                    <a:p>
                      <a:pPr algn="ctr" fontAlgn="ctr"/>
                      <a:r>
                        <a:rPr lang="es-MX" sz="700" b="0" i="0" u="none" strike="noStrike">
                          <a:solidFill>
                            <a:srgbClr val="000000"/>
                          </a:solidFill>
                          <a:effectLst/>
                          <a:latin typeface="Calibri"/>
                        </a:rPr>
                        <a:t>Bocoyna</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Bocoyna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La Cruz</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Chínipas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San Francisco de Conchos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Guazapares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rowSpan="3">
                  <a:txBody>
                    <a:bodyPr/>
                    <a:lstStyle/>
                    <a:p>
                      <a:pPr algn="ctr" fontAlgn="ctr"/>
                      <a:r>
                        <a:rPr lang="es-MX" sz="700" b="0" i="0" u="none" strike="noStrike">
                          <a:solidFill>
                            <a:srgbClr val="000000"/>
                          </a:solidFill>
                          <a:effectLst/>
                          <a:latin typeface="Calibri"/>
                        </a:rPr>
                        <a:t>Jiménez</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Jiménez</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Maguarichi</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Coronado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Moris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López</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Ocampo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14">
                  <a:txBody>
                    <a:bodyPr/>
                    <a:lstStyle/>
                    <a:p>
                      <a:pPr algn="ctr" fontAlgn="ctr"/>
                      <a:r>
                        <a:rPr lang="es-MX" sz="700" b="0" i="0" u="none" strike="noStrike">
                          <a:solidFill>
                            <a:srgbClr val="000000"/>
                          </a:solidFill>
                          <a:effectLst/>
                          <a:latin typeface="Calibri"/>
                        </a:rPr>
                        <a:t>Parral</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MX" sz="700" b="0" i="0" u="none" strike="noStrike">
                          <a:solidFill>
                            <a:srgbClr val="000000"/>
                          </a:solidFill>
                          <a:effectLst/>
                          <a:latin typeface="Calibri"/>
                        </a:rPr>
                        <a:t>Guachochi</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Guachochi</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Urique</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Balleza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Uruachi</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Batopilas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rowSpan="2">
                  <a:txBody>
                    <a:bodyPr/>
                    <a:lstStyle/>
                    <a:p>
                      <a:pPr algn="ctr" fontAlgn="ctr"/>
                      <a:r>
                        <a:rPr lang="es-MX" sz="700" b="0" i="0" u="none" strike="noStrike">
                          <a:solidFill>
                            <a:srgbClr val="000000"/>
                          </a:solidFill>
                          <a:effectLst/>
                          <a:latin typeface="Calibri"/>
                        </a:rPr>
                        <a:t>Guerrero</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Guerrero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Guadalupe y Calvo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Matachí</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Morelos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874">
                <a:tc vMerge="1">
                  <a:txBody>
                    <a:bodyPr/>
                    <a:lstStyle/>
                    <a:p>
                      <a:endParaRPr lang="es-MX"/>
                    </a:p>
                  </a:txBody>
                  <a:tcPr/>
                </a:tc>
                <a:tc rowSpan="2">
                  <a:txBody>
                    <a:bodyPr/>
                    <a:lstStyle/>
                    <a:p>
                      <a:pPr algn="ctr" fontAlgn="ctr"/>
                      <a:r>
                        <a:rPr lang="es-MX" sz="700" b="0" i="0" u="none" strike="noStrike">
                          <a:solidFill>
                            <a:srgbClr val="000000"/>
                          </a:solidFill>
                          <a:effectLst/>
                          <a:latin typeface="Calibri"/>
                        </a:rPr>
                        <a:t>Madera</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Madera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rowSpan="9">
                  <a:txBody>
                    <a:bodyPr/>
                    <a:lstStyle/>
                    <a:p>
                      <a:pPr algn="ctr" fontAlgn="ctr"/>
                      <a:r>
                        <a:rPr lang="es-MX" sz="700" b="0" i="0" u="none" strike="noStrike">
                          <a:solidFill>
                            <a:srgbClr val="000000"/>
                          </a:solidFill>
                          <a:effectLst/>
                          <a:latin typeface="Calibri"/>
                        </a:rPr>
                        <a:t>Parral</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Calibri"/>
                        </a:rPr>
                        <a:t>Parral</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874">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Temósachic</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solidFill>
                          <a:srgbClr val="000000"/>
                        </a:solidFill>
                        <a:effectLst/>
                        <a:latin typeface="Calibri"/>
                      </a:endParaRP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Allende</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El Tule</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Huejotitán</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Matamoros</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Rosario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San Francisco del Oro</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Calibri"/>
                        </a:rPr>
                        <a:t>Santa Bárbara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8874">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5916" marR="5916" marT="5916"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MX"/>
                    </a:p>
                  </a:txBody>
                  <a:tcPr/>
                </a:tc>
                <a:tc vMerge="1">
                  <a:txBody>
                    <a:bodyPr/>
                    <a:lstStyle/>
                    <a:p>
                      <a:endParaRPr lang="es-MX"/>
                    </a:p>
                  </a:txBody>
                  <a:tcPr/>
                </a:tc>
                <a:tc>
                  <a:txBody>
                    <a:bodyPr/>
                    <a:lstStyle/>
                    <a:p>
                      <a:pPr algn="l" fontAlgn="b"/>
                      <a:r>
                        <a:rPr lang="es-MX" sz="700" b="0" i="0" u="none" strike="noStrike" dirty="0">
                          <a:solidFill>
                            <a:srgbClr val="000000"/>
                          </a:solidFill>
                          <a:effectLst/>
                          <a:latin typeface="Calibri"/>
                        </a:rPr>
                        <a:t>Valle de Zaragoza</a:t>
                      </a:r>
                    </a:p>
                  </a:txBody>
                  <a:tcPr marL="5916" marR="5916" marT="5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3533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971600" y="908720"/>
            <a:ext cx="7776864" cy="792088"/>
          </a:xfrm>
        </p:spPr>
        <p:txBody>
          <a:bodyPr>
            <a:normAutofit fontScale="47500" lnSpcReduction="20000"/>
          </a:bodyPr>
          <a:lstStyle/>
          <a:p>
            <a:pPr algn="l"/>
            <a:r>
              <a:rPr lang="es-ES" sz="2400" b="1" dirty="0" smtClean="0"/>
              <a:t>Re</a:t>
            </a:r>
          </a:p>
          <a:p>
            <a:r>
              <a:rPr lang="es-MX" sz="7400" b="1" dirty="0" smtClean="0">
                <a:solidFill>
                  <a:schemeClr val="tx1"/>
                </a:solidFill>
              </a:rPr>
              <a:t>Jóvenes</a:t>
            </a:r>
            <a:r>
              <a:rPr lang="es-MX" sz="7400" dirty="0"/>
              <a:t>	</a:t>
            </a:r>
          </a:p>
          <a:p>
            <a:endParaRPr lang="es-MX" sz="2200" dirty="0" smtClean="0"/>
          </a:p>
        </p:txBody>
      </p:sp>
      <p:sp>
        <p:nvSpPr>
          <p:cNvPr id="4" name="3 Rectángulo"/>
          <p:cNvSpPr/>
          <p:nvPr/>
        </p:nvSpPr>
        <p:spPr>
          <a:xfrm>
            <a:off x="1147394" y="1772816"/>
            <a:ext cx="7056784" cy="3693319"/>
          </a:xfrm>
          <a:prstGeom prst="rect">
            <a:avLst/>
          </a:prstGeom>
        </p:spPr>
        <p:txBody>
          <a:bodyPr wrap="square">
            <a:spAutoFit/>
          </a:bodyPr>
          <a:lstStyle/>
          <a:p>
            <a:r>
              <a:rPr lang="es-MX" b="1" dirty="0" smtClean="0"/>
              <a:t>Metodología Basada en los Sujetos </a:t>
            </a:r>
            <a:r>
              <a:rPr lang="es-MX" b="1" dirty="0" smtClean="0"/>
              <a:t>Sociales</a:t>
            </a:r>
          </a:p>
          <a:p>
            <a:endParaRPr lang="es-MX" dirty="0"/>
          </a:p>
          <a:p>
            <a:r>
              <a:rPr lang="es-MX" dirty="0"/>
              <a:t>En sustitución del despectivo </a:t>
            </a:r>
            <a:r>
              <a:rPr lang="es-MX" dirty="0" err="1"/>
              <a:t>ninis</a:t>
            </a:r>
            <a:r>
              <a:rPr lang="es-MX" dirty="0"/>
              <a:t> –jóvenes que ni estudian ni trabajan–, adoptamos el término </a:t>
            </a:r>
            <a:r>
              <a:rPr lang="es-MX" dirty="0" err="1"/>
              <a:t>sinsin</a:t>
            </a:r>
            <a:r>
              <a:rPr lang="es-MX" dirty="0"/>
              <a:t> –jóvenes sin oportunidades de estudio y sin trabajo– para denominar a este grupo social prioritario orillado a la violencia, las adicciones o incluso a un desenlace trágico como el suicidio, todos estos ocasionados por su exclusión.</a:t>
            </a:r>
          </a:p>
          <a:p>
            <a:r>
              <a:rPr lang="es-MX" dirty="0" smtClean="0"/>
              <a:t>La </a:t>
            </a:r>
            <a:r>
              <a:rPr lang="es-MX" dirty="0"/>
              <a:t>misión del Instituto Chihuahuense de la Juventud es identificar y coordinar los esfuerzos interinstitucionales para la atención de las y los jóvenes, de sus demandas e intereses, así como apoyarles para su desarrollo pleno, sin importar ideología, gustos, género, estrato social o cultural.</a:t>
            </a:r>
          </a:p>
          <a:p>
            <a:endParaRPr lang="es-MX" dirty="0" smtClean="0"/>
          </a:p>
        </p:txBody>
      </p:sp>
    </p:spTree>
    <p:extLst>
      <p:ext uri="{BB962C8B-B14F-4D97-AF65-F5344CB8AC3E}">
        <p14:creationId xmlns:p14="http://schemas.microsoft.com/office/powerpoint/2010/main" val="2763116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2492896"/>
            <a:ext cx="7772400" cy="4630284"/>
          </a:xfrm>
        </p:spPr>
        <p:txBody>
          <a:bodyPr>
            <a:normAutofit fontScale="90000"/>
          </a:bodyPr>
          <a:lstStyle/>
          <a:p>
            <a:pPr algn="l"/>
            <a:r>
              <a:rPr lang="es-MX" sz="1800" dirty="0">
                <a:ea typeface="Calibri"/>
                <a:cs typeface="Times New Roman"/>
              </a:rPr>
              <a:t/>
            </a:r>
            <a:br>
              <a:rPr lang="es-MX" sz="1800" dirty="0">
                <a:ea typeface="Calibri"/>
                <a:cs typeface="Times New Roman"/>
              </a:rPr>
            </a:br>
            <a:r>
              <a:rPr lang="es-MX" sz="1800" dirty="0">
                <a:ea typeface="Calibri"/>
                <a:cs typeface="Times New Roman"/>
              </a:rPr>
              <a:t>1.	</a:t>
            </a:r>
            <a:r>
              <a:rPr lang="es-MX" sz="1800" dirty="0" smtClean="0">
                <a:ea typeface="Calibri"/>
                <a:cs typeface="Times New Roman"/>
              </a:rPr>
              <a:t>Bienvenida </a:t>
            </a:r>
            <a:r>
              <a:rPr lang="es-MX" sz="1800" dirty="0">
                <a:ea typeface="Calibri"/>
                <a:cs typeface="Times New Roman"/>
              </a:rPr>
              <a:t>por parte del Secretario Ejecutivo del Consejo de Desarrollo Social y Participación Ciudadana del Estado de Chihuahua (</a:t>
            </a:r>
            <a:r>
              <a:rPr lang="es-MX" sz="1800" dirty="0" err="1">
                <a:ea typeface="Calibri"/>
                <a:cs typeface="Times New Roman"/>
              </a:rPr>
              <a:t>CODESOyPC</a:t>
            </a:r>
            <a:r>
              <a:rPr lang="es-MX" sz="1800" dirty="0">
                <a:ea typeface="Calibri"/>
                <a:cs typeface="Times New Roman"/>
              </a:rPr>
              <a:t>)</a:t>
            </a:r>
            <a:br>
              <a:rPr lang="es-MX" sz="1800" dirty="0">
                <a:ea typeface="Calibri"/>
                <a:cs typeface="Times New Roman"/>
              </a:rPr>
            </a:br>
            <a:r>
              <a:rPr lang="es-MX" sz="1800" dirty="0">
                <a:ea typeface="Calibri"/>
                <a:cs typeface="Times New Roman"/>
              </a:rPr>
              <a:t/>
            </a:r>
            <a:br>
              <a:rPr lang="es-MX" sz="1800" dirty="0">
                <a:ea typeface="Calibri"/>
                <a:cs typeface="Times New Roman"/>
              </a:rPr>
            </a:br>
            <a:r>
              <a:rPr lang="es-MX" sz="1800" dirty="0">
                <a:ea typeface="Calibri"/>
                <a:cs typeface="Times New Roman"/>
              </a:rPr>
              <a:t>2.	Presentación de participantes en la </a:t>
            </a:r>
            <a:r>
              <a:rPr lang="es-MX" sz="1800" dirty="0" smtClean="0">
                <a:ea typeface="Calibri"/>
                <a:cs typeface="Times New Roman"/>
              </a:rPr>
              <a:t>Comisión</a:t>
            </a:r>
            <a:r>
              <a:rPr lang="es-MX" sz="1800" dirty="0">
                <a:ea typeface="Calibri"/>
                <a:cs typeface="Times New Roman"/>
              </a:rPr>
              <a:t/>
            </a:r>
            <a:br>
              <a:rPr lang="es-MX" sz="1800" dirty="0">
                <a:ea typeface="Calibri"/>
                <a:cs typeface="Times New Roman"/>
              </a:rPr>
            </a:br>
            <a:r>
              <a:rPr lang="es-MX" sz="1800" dirty="0">
                <a:ea typeface="Calibri"/>
                <a:cs typeface="Times New Roman"/>
              </a:rPr>
              <a:t/>
            </a:r>
            <a:br>
              <a:rPr lang="es-MX" sz="1800" dirty="0">
                <a:ea typeface="Calibri"/>
                <a:cs typeface="Times New Roman"/>
              </a:rPr>
            </a:br>
            <a:r>
              <a:rPr lang="es-MX" sz="1800" dirty="0">
                <a:ea typeface="Calibri"/>
                <a:cs typeface="Times New Roman"/>
              </a:rPr>
              <a:t>3.	Expectativas de los participantes sobre el </a:t>
            </a:r>
            <a:r>
              <a:rPr lang="es-MX" sz="1800" dirty="0" err="1">
                <a:ea typeface="Calibri"/>
                <a:cs typeface="Times New Roman"/>
              </a:rPr>
              <a:t>CODESOyPC</a:t>
            </a:r>
            <a:r>
              <a:rPr lang="es-MX" sz="1800" dirty="0">
                <a:ea typeface="Calibri"/>
                <a:cs typeface="Times New Roman"/>
              </a:rPr>
              <a:t/>
            </a:r>
            <a:br>
              <a:rPr lang="es-MX" sz="1800" dirty="0">
                <a:ea typeface="Calibri"/>
                <a:cs typeface="Times New Roman"/>
              </a:rPr>
            </a:br>
            <a:r>
              <a:rPr lang="es-MX" sz="1800" dirty="0">
                <a:ea typeface="Calibri"/>
                <a:cs typeface="Times New Roman"/>
              </a:rPr>
              <a:t/>
            </a:r>
            <a:br>
              <a:rPr lang="es-MX" sz="1800" dirty="0">
                <a:ea typeface="Calibri"/>
                <a:cs typeface="Times New Roman"/>
              </a:rPr>
            </a:br>
            <a:r>
              <a:rPr lang="es-MX" sz="1800" dirty="0">
                <a:ea typeface="Calibri"/>
                <a:cs typeface="Times New Roman"/>
              </a:rPr>
              <a:t>4.	Objetivos y atribuciones del </a:t>
            </a:r>
            <a:r>
              <a:rPr lang="es-MX" sz="1800" dirty="0" err="1">
                <a:ea typeface="Calibri"/>
                <a:cs typeface="Times New Roman"/>
              </a:rPr>
              <a:t>CODESOyPC</a:t>
            </a:r>
            <a:r>
              <a:rPr lang="es-MX" sz="1800" dirty="0">
                <a:ea typeface="Calibri"/>
                <a:cs typeface="Times New Roman"/>
              </a:rPr>
              <a:t> </a:t>
            </a:r>
            <a:br>
              <a:rPr lang="es-MX" sz="1800" dirty="0">
                <a:ea typeface="Calibri"/>
                <a:cs typeface="Times New Roman"/>
              </a:rPr>
            </a:br>
            <a:r>
              <a:rPr lang="es-MX" sz="1800" dirty="0">
                <a:ea typeface="Calibri"/>
                <a:cs typeface="Times New Roman"/>
              </a:rPr>
              <a:t/>
            </a:r>
            <a:br>
              <a:rPr lang="es-MX" sz="1800" dirty="0">
                <a:ea typeface="Calibri"/>
                <a:cs typeface="Times New Roman"/>
              </a:rPr>
            </a:br>
            <a:r>
              <a:rPr lang="es-MX" sz="1800" dirty="0">
                <a:ea typeface="Calibri"/>
                <a:cs typeface="Times New Roman"/>
              </a:rPr>
              <a:t>5.	Objetivos y acciones contempladas en el Plan Estatal de Desarrollo y en el Programa sectorial respecto a </a:t>
            </a:r>
            <a:r>
              <a:rPr lang="es-MX" sz="1800" dirty="0" smtClean="0">
                <a:ea typeface="Calibri"/>
                <a:cs typeface="Times New Roman"/>
              </a:rPr>
              <a:t>Jóvenes</a:t>
            </a:r>
            <a:r>
              <a:rPr lang="es-MX" sz="1800" dirty="0" smtClean="0">
                <a:ea typeface="Calibri"/>
                <a:cs typeface="Times New Roman"/>
              </a:rPr>
              <a:t/>
            </a:r>
            <a:br>
              <a:rPr lang="es-MX" sz="1800" dirty="0" smtClean="0">
                <a:ea typeface="Calibri"/>
                <a:cs typeface="Times New Roman"/>
              </a:rPr>
            </a:br>
            <a:r>
              <a:rPr lang="es-MX" sz="1800" dirty="0">
                <a:ea typeface="Calibri"/>
                <a:cs typeface="Times New Roman"/>
              </a:rPr>
              <a:t/>
            </a:r>
            <a:br>
              <a:rPr lang="es-MX" sz="1800" dirty="0">
                <a:ea typeface="Calibri"/>
                <a:cs typeface="Times New Roman"/>
              </a:rPr>
            </a:br>
            <a:r>
              <a:rPr lang="es-MX" sz="1800" dirty="0">
                <a:ea typeface="Calibri"/>
                <a:cs typeface="Times New Roman"/>
              </a:rPr>
              <a:t>6.	Programas de la Secretaría de Desarrollo Social respecto a </a:t>
            </a:r>
            <a:r>
              <a:rPr lang="es-MX" sz="1800" dirty="0" smtClean="0">
                <a:ea typeface="Calibri"/>
                <a:cs typeface="Times New Roman"/>
              </a:rPr>
              <a:t>Jóvenes</a:t>
            </a:r>
            <a:r>
              <a:rPr lang="es-MX" sz="1800" dirty="0">
                <a:ea typeface="Calibri"/>
                <a:cs typeface="Times New Roman"/>
              </a:rPr>
              <a:t/>
            </a:r>
            <a:br>
              <a:rPr lang="es-MX" sz="1800" dirty="0">
                <a:ea typeface="Calibri"/>
                <a:cs typeface="Times New Roman"/>
              </a:rPr>
            </a:br>
            <a:r>
              <a:rPr lang="es-MX" sz="1800" dirty="0">
                <a:ea typeface="Calibri"/>
                <a:cs typeface="Times New Roman"/>
              </a:rPr>
              <a:t>7.	Asuntos generales</a:t>
            </a:r>
            <a:br>
              <a:rPr lang="es-MX" sz="1800" dirty="0">
                <a:ea typeface="Calibri"/>
                <a:cs typeface="Times New Roman"/>
              </a:rPr>
            </a:br>
            <a:r>
              <a:rPr lang="es-MX" sz="1800" dirty="0" smtClean="0">
                <a:ea typeface="Calibri"/>
                <a:cs typeface="Times New Roman"/>
              </a:rPr>
              <a:t/>
            </a:r>
            <a:br>
              <a:rPr lang="es-MX" sz="1800" dirty="0" smtClean="0">
                <a:ea typeface="Calibri"/>
                <a:cs typeface="Times New Roman"/>
              </a:rPr>
            </a:br>
            <a:r>
              <a:rPr lang="es-MX" sz="1800" dirty="0">
                <a:ea typeface="Calibri"/>
                <a:cs typeface="Times New Roman"/>
              </a:rPr>
              <a:t/>
            </a:r>
            <a:br>
              <a:rPr lang="es-MX" sz="1800" dirty="0">
                <a:ea typeface="Calibri"/>
                <a:cs typeface="Times New Roman"/>
              </a:rPr>
            </a:br>
            <a:r>
              <a:rPr lang="es-MX" dirty="0" smtClean="0"/>
              <a:t/>
            </a:r>
            <a:br>
              <a:rPr lang="es-MX" dirty="0" smtClean="0"/>
            </a:br>
            <a:endParaRPr lang="es-MX" dirty="0"/>
          </a:p>
        </p:txBody>
      </p:sp>
      <p:sp>
        <p:nvSpPr>
          <p:cNvPr id="5" name="1 Título"/>
          <p:cNvSpPr txBox="1">
            <a:spLocks/>
          </p:cNvSpPr>
          <p:nvPr/>
        </p:nvSpPr>
        <p:spPr>
          <a:xfrm>
            <a:off x="899592" y="908720"/>
            <a:ext cx="7772400" cy="432048"/>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9600" dirty="0" smtClean="0"/>
          </a:p>
          <a:p>
            <a:endParaRPr lang="es-MX" sz="8000" b="1" dirty="0" smtClean="0"/>
          </a:p>
          <a:p>
            <a:endParaRPr lang="es-MX" sz="8000" b="1" dirty="0" smtClean="0"/>
          </a:p>
          <a:p>
            <a:endParaRPr lang="es-MX" sz="8000" b="1" dirty="0"/>
          </a:p>
          <a:p>
            <a:endParaRPr lang="es-MX" sz="8000" b="1" dirty="0" smtClean="0"/>
          </a:p>
          <a:p>
            <a:endParaRPr lang="es-MX" sz="8000" b="1" dirty="0"/>
          </a:p>
          <a:p>
            <a:endParaRPr lang="es-MX" sz="8000" b="1" dirty="0" smtClean="0"/>
          </a:p>
          <a:p>
            <a:r>
              <a:rPr lang="es-MX" sz="8000" b="1" dirty="0" smtClean="0"/>
              <a:t>Consejo de Desarrollo Social y Participación Ciudadana</a:t>
            </a:r>
          </a:p>
          <a:p>
            <a:r>
              <a:rPr lang="es-MX" sz="8000" dirty="0" smtClean="0"/>
              <a:t>Primera reunión de la </a:t>
            </a:r>
            <a:r>
              <a:rPr lang="es-MX" sz="8000" dirty="0" smtClean="0"/>
              <a:t>comisión de Jóvenes</a:t>
            </a:r>
            <a:endParaRPr lang="es-MX" sz="8000" dirty="0" smtClean="0"/>
          </a:p>
          <a:p>
            <a:r>
              <a:rPr lang="es-MX" sz="8000" dirty="0" smtClean="0"/>
              <a:t>  </a:t>
            </a:r>
            <a:r>
              <a:rPr lang="es-MX" sz="8000" dirty="0" smtClean="0"/>
              <a:t>30 </a:t>
            </a:r>
            <a:r>
              <a:rPr lang="es-MX" sz="8000" dirty="0" smtClean="0"/>
              <a:t>de enero de 2018</a:t>
            </a:r>
          </a:p>
          <a:p>
            <a:r>
              <a:rPr lang="es-MX" sz="8000" b="1" dirty="0" smtClean="0"/>
              <a:t>Orden del día</a:t>
            </a:r>
            <a:endParaRPr lang="es-MX" sz="8000" b="1" dirty="0"/>
          </a:p>
          <a:p>
            <a:endParaRPr lang="es-MX" sz="8000" dirty="0" smtClean="0"/>
          </a:p>
          <a:p>
            <a:endParaRPr lang="es-MX" sz="8000" dirty="0"/>
          </a:p>
          <a:p>
            <a:endParaRPr lang="es-MX" sz="8000" dirty="0" smtClean="0"/>
          </a:p>
          <a:p>
            <a:endParaRPr lang="es-MX" sz="9600" dirty="0" smtClean="0"/>
          </a:p>
        </p:txBody>
      </p:sp>
    </p:spTree>
    <p:extLst>
      <p:ext uri="{BB962C8B-B14F-4D97-AF65-F5344CB8AC3E}">
        <p14:creationId xmlns:p14="http://schemas.microsoft.com/office/powerpoint/2010/main" val="2587409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971600" y="908720"/>
            <a:ext cx="7776864" cy="792088"/>
          </a:xfrm>
        </p:spPr>
        <p:txBody>
          <a:bodyPr>
            <a:normAutofit fontScale="47500" lnSpcReduction="20000"/>
          </a:bodyPr>
          <a:lstStyle/>
          <a:p>
            <a:pPr algn="l"/>
            <a:r>
              <a:rPr lang="es-ES" sz="2400" b="1" dirty="0" smtClean="0"/>
              <a:t>Re</a:t>
            </a:r>
          </a:p>
          <a:p>
            <a:r>
              <a:rPr lang="es-MX" sz="7400" b="1" dirty="0" smtClean="0">
                <a:solidFill>
                  <a:schemeClr val="tx1"/>
                </a:solidFill>
              </a:rPr>
              <a:t>Jóvenes</a:t>
            </a:r>
            <a:r>
              <a:rPr lang="es-MX" sz="7400" dirty="0"/>
              <a:t>	</a:t>
            </a:r>
          </a:p>
          <a:p>
            <a:endParaRPr lang="es-MX" sz="2200" dirty="0" smtClean="0"/>
          </a:p>
        </p:txBody>
      </p:sp>
      <p:sp>
        <p:nvSpPr>
          <p:cNvPr id="4" name="3 Rectángulo"/>
          <p:cNvSpPr/>
          <p:nvPr/>
        </p:nvSpPr>
        <p:spPr>
          <a:xfrm>
            <a:off x="1147394" y="1772816"/>
            <a:ext cx="7056784" cy="3416320"/>
          </a:xfrm>
          <a:prstGeom prst="rect">
            <a:avLst/>
          </a:prstGeom>
        </p:spPr>
        <p:txBody>
          <a:bodyPr wrap="square">
            <a:spAutoFit/>
          </a:bodyPr>
          <a:lstStyle/>
          <a:p>
            <a:r>
              <a:rPr lang="es-MX" b="1" dirty="0" smtClean="0"/>
              <a:t>Metodología Basada en los Sujetos </a:t>
            </a:r>
            <a:r>
              <a:rPr lang="es-MX" b="1" dirty="0" smtClean="0"/>
              <a:t>Sociales</a:t>
            </a:r>
          </a:p>
          <a:p>
            <a:endParaRPr lang="es-MX" dirty="0"/>
          </a:p>
          <a:p>
            <a:r>
              <a:rPr lang="es-MX" dirty="0"/>
              <a:t>Como resultado de la migración proveniente de otras entidades federativas, así como de otras regiones del estado, se espera que para 2030 la ciudad de Chihuahua crezca medio punto porcentual en la participación estatal en relación a su población. Para entonces, las razones más importantes de migración serán la búsqueda de oportunidades laborales y, en el caso de los jóvenes, la búsqueda de educación profesional. En contraste, se prevé que para 2030 la población de Ciudad Juárez disminuya medio punto porcentual, según las proyecciones elaboradas por el Consejo Nacional de la Población (CONAPO).</a:t>
            </a:r>
            <a:endParaRPr lang="es-MX" dirty="0" smtClean="0"/>
          </a:p>
        </p:txBody>
      </p:sp>
    </p:spTree>
    <p:extLst>
      <p:ext uri="{BB962C8B-B14F-4D97-AF65-F5344CB8AC3E}">
        <p14:creationId xmlns:p14="http://schemas.microsoft.com/office/powerpoint/2010/main" val="2169959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971600" y="908720"/>
            <a:ext cx="7776864" cy="792088"/>
          </a:xfrm>
        </p:spPr>
        <p:txBody>
          <a:bodyPr>
            <a:normAutofit fontScale="47500" lnSpcReduction="20000"/>
          </a:bodyPr>
          <a:lstStyle/>
          <a:p>
            <a:pPr algn="l"/>
            <a:r>
              <a:rPr lang="es-ES" sz="2400" b="1" dirty="0" smtClean="0"/>
              <a:t>Re</a:t>
            </a:r>
          </a:p>
          <a:p>
            <a:r>
              <a:rPr lang="es-MX" sz="7400" dirty="0" smtClean="0">
                <a:solidFill>
                  <a:schemeClr val="tx1"/>
                </a:solidFill>
              </a:rPr>
              <a:t>Jóvenes</a:t>
            </a:r>
            <a:endParaRPr lang="es-MX" sz="7400" dirty="0" smtClean="0"/>
          </a:p>
          <a:p>
            <a:endParaRPr lang="es-MX" sz="2200" dirty="0" smtClean="0"/>
          </a:p>
        </p:txBody>
      </p:sp>
      <p:sp>
        <p:nvSpPr>
          <p:cNvPr id="4" name="3 Rectángulo"/>
          <p:cNvSpPr/>
          <p:nvPr/>
        </p:nvSpPr>
        <p:spPr>
          <a:xfrm>
            <a:off x="1147394" y="1988840"/>
            <a:ext cx="7056784" cy="2862322"/>
          </a:xfrm>
          <a:prstGeom prst="rect">
            <a:avLst/>
          </a:prstGeom>
        </p:spPr>
        <p:txBody>
          <a:bodyPr wrap="square">
            <a:spAutoFit/>
          </a:bodyPr>
          <a:lstStyle/>
          <a:p>
            <a:r>
              <a:rPr lang="es-MX" b="1" dirty="0" smtClean="0"/>
              <a:t>Metodología </a:t>
            </a:r>
            <a:r>
              <a:rPr lang="es-MX" b="1" dirty="0"/>
              <a:t>Basada en los Sujetos </a:t>
            </a:r>
            <a:r>
              <a:rPr lang="es-MX" b="1" dirty="0" smtClean="0"/>
              <a:t>Sociales</a:t>
            </a:r>
          </a:p>
          <a:p>
            <a:endParaRPr lang="es-MX" b="1" dirty="0" smtClean="0"/>
          </a:p>
          <a:p>
            <a:r>
              <a:rPr lang="es-MX" b="1" dirty="0"/>
              <a:t>Derechos humanos e inclusión </a:t>
            </a:r>
            <a:r>
              <a:rPr lang="es-MX" b="1" dirty="0" smtClean="0"/>
              <a:t>social</a:t>
            </a:r>
          </a:p>
          <a:p>
            <a:endParaRPr lang="es-MX" dirty="0"/>
          </a:p>
          <a:p>
            <a:r>
              <a:rPr lang="es-MX" dirty="0"/>
              <a:t>Este Gobierno velará por los derechos de las mujeres, de las niñas y niños, de las personas con discapacidad, las personas de los pueblos originarios, las personas adultas mayores, las y los jóvenes, las personas jornaleras y migrantes, y de todas y todos los ciudadanos.</a:t>
            </a:r>
          </a:p>
          <a:p>
            <a:endParaRPr lang="es-MX" dirty="0"/>
          </a:p>
          <a:p>
            <a:endParaRPr lang="es-MX" dirty="0" smtClean="0"/>
          </a:p>
        </p:txBody>
      </p:sp>
    </p:spTree>
    <p:extLst>
      <p:ext uri="{BB962C8B-B14F-4D97-AF65-F5344CB8AC3E}">
        <p14:creationId xmlns:p14="http://schemas.microsoft.com/office/powerpoint/2010/main" val="2601670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187624" y="908720"/>
            <a:ext cx="7776864" cy="792088"/>
          </a:xfrm>
        </p:spPr>
        <p:txBody>
          <a:bodyPr>
            <a:normAutofit fontScale="47500" lnSpcReduction="20000"/>
          </a:bodyPr>
          <a:lstStyle/>
          <a:p>
            <a:pPr algn="l"/>
            <a:r>
              <a:rPr lang="es-ES" sz="2400" b="1" dirty="0" smtClean="0"/>
              <a:t>Re</a:t>
            </a:r>
          </a:p>
          <a:p>
            <a:r>
              <a:rPr lang="es-MX" sz="7400" dirty="0" smtClean="0">
                <a:solidFill>
                  <a:schemeClr val="tx1"/>
                </a:solidFill>
              </a:rPr>
              <a:t>Jóvenes</a:t>
            </a:r>
            <a:r>
              <a:rPr lang="es-MX" sz="7400" dirty="0"/>
              <a:t>	</a:t>
            </a:r>
          </a:p>
          <a:p>
            <a:endParaRPr lang="es-MX" sz="2200" dirty="0" smtClean="0"/>
          </a:p>
        </p:txBody>
      </p:sp>
      <p:sp>
        <p:nvSpPr>
          <p:cNvPr id="4" name="3 Rectángulo"/>
          <p:cNvSpPr/>
          <p:nvPr/>
        </p:nvSpPr>
        <p:spPr>
          <a:xfrm>
            <a:off x="683568" y="1700808"/>
            <a:ext cx="7848872" cy="4801314"/>
          </a:xfrm>
          <a:prstGeom prst="rect">
            <a:avLst/>
          </a:prstGeom>
        </p:spPr>
        <p:txBody>
          <a:bodyPr wrap="square">
            <a:spAutoFit/>
          </a:bodyPr>
          <a:lstStyle/>
          <a:p>
            <a:pPr algn="ctr"/>
            <a:r>
              <a:rPr lang="es-MX" b="1" dirty="0" smtClean="0"/>
              <a:t>Eje 1 Desarrollo Humano y Social</a:t>
            </a:r>
          </a:p>
          <a:p>
            <a:r>
              <a:rPr lang="es-MX" b="1" dirty="0" smtClean="0"/>
              <a:t>Diagnóstico.</a:t>
            </a:r>
          </a:p>
          <a:p>
            <a:endParaRPr lang="es-MX" b="1" dirty="0" smtClean="0"/>
          </a:p>
          <a:p>
            <a:r>
              <a:rPr lang="es-MX" dirty="0"/>
              <a:t>Población joven: dicho sector poblacional –el sector de inmediato potencial de desarrollo para nuestro estado, y una quinta parte del total de habitantes (706 mil 559 jóvenes14)– presenta altas tasas de consumo de drogas y suicidios. A esto habrá que añadir los altos índices de embarazos en mujeres menores de 20 años. La capacidad del Estado para atender tales situaciones tendrá un impacto directo en el desempeño de nuestra comunidad en los próximos años</a:t>
            </a:r>
            <a:r>
              <a:rPr lang="es-MX" dirty="0" smtClean="0"/>
              <a:t>.</a:t>
            </a:r>
          </a:p>
          <a:p>
            <a:endParaRPr lang="es-MX" dirty="0"/>
          </a:p>
          <a:p>
            <a:r>
              <a:rPr lang="es-MX" dirty="0"/>
              <a:t>Las adicciones son una fuerte problemática dentro de nuestro estado, sobre todo en un grupo vulnerado como las y los adolescentes y jóvenes. En el estado fueron encuestados 56 mil 979 estudiantes de quinto y sexto de primaria, secundaria y bachillerato. El 19.8 por ciento de los encuestados a nivel estatal reportaron una prevalencia de utilización de cualquier droga.</a:t>
            </a:r>
          </a:p>
          <a:p>
            <a:endParaRPr lang="es-MX" dirty="0"/>
          </a:p>
          <a:p>
            <a:endParaRPr lang="es-MX" dirty="0" smtClean="0"/>
          </a:p>
        </p:txBody>
      </p:sp>
    </p:spTree>
    <p:extLst>
      <p:ext uri="{BB962C8B-B14F-4D97-AF65-F5344CB8AC3E}">
        <p14:creationId xmlns:p14="http://schemas.microsoft.com/office/powerpoint/2010/main" val="1139977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11560" y="1916832"/>
            <a:ext cx="8280920" cy="3416320"/>
          </a:xfrm>
          <a:prstGeom prst="rect">
            <a:avLst/>
          </a:prstGeom>
        </p:spPr>
        <p:txBody>
          <a:bodyPr wrap="square">
            <a:spAutoFit/>
          </a:bodyPr>
          <a:lstStyle/>
          <a:p>
            <a:endParaRPr lang="es-MX" b="1" dirty="0" smtClean="0"/>
          </a:p>
          <a:p>
            <a:r>
              <a:rPr lang="es-MX" b="1" dirty="0" smtClean="0"/>
              <a:t>Diagnóstico</a:t>
            </a:r>
          </a:p>
          <a:p>
            <a:endParaRPr lang="es-MX" b="1" dirty="0"/>
          </a:p>
          <a:p>
            <a:r>
              <a:rPr lang="es-MX" dirty="0"/>
              <a:t>En lo que respecta a la educación media superior, ocupamos la posición 14 a nivel nacional. Sin embargo, los cálculos más conservadores estiman más de 110 mil jóvenes entre 16 y 18 años que no acuden a la escuela de forma regular.</a:t>
            </a:r>
          </a:p>
          <a:p>
            <a:endParaRPr lang="es-MX" dirty="0" smtClean="0"/>
          </a:p>
          <a:p>
            <a:r>
              <a:rPr lang="es-MX" dirty="0" smtClean="0"/>
              <a:t>En </a:t>
            </a:r>
            <a:r>
              <a:rPr lang="es-MX" dirty="0"/>
              <a:t>el caso de la educación superior, Chihuahua ocupa la posición 7 de la tabla, pero el porcentaje sigue sin ser halagador: 63 de cada 100 jóvenes entre 19 y 23 años de edad no acuden a la universidad.</a:t>
            </a:r>
          </a:p>
          <a:p>
            <a:endParaRPr lang="es-MX" b="1" dirty="0" smtClean="0"/>
          </a:p>
          <a:p>
            <a:endParaRPr lang="es-MX" dirty="0"/>
          </a:p>
        </p:txBody>
      </p:sp>
      <p:sp>
        <p:nvSpPr>
          <p:cNvPr id="5" name="4 CuadroTexto"/>
          <p:cNvSpPr txBox="1"/>
          <p:nvPr/>
        </p:nvSpPr>
        <p:spPr>
          <a:xfrm>
            <a:off x="4211960" y="1052736"/>
            <a:ext cx="1330492" cy="523220"/>
          </a:xfrm>
          <a:prstGeom prst="rect">
            <a:avLst/>
          </a:prstGeom>
          <a:noFill/>
        </p:spPr>
        <p:txBody>
          <a:bodyPr wrap="none" rtlCol="0">
            <a:spAutoFit/>
          </a:bodyPr>
          <a:lstStyle/>
          <a:p>
            <a:r>
              <a:rPr lang="es-MX" sz="2800" dirty="0" smtClean="0"/>
              <a:t>Jóvenes</a:t>
            </a:r>
            <a:endParaRPr lang="es-MX" sz="2800" dirty="0"/>
          </a:p>
        </p:txBody>
      </p:sp>
    </p:spTree>
    <p:extLst>
      <p:ext uri="{BB962C8B-B14F-4D97-AF65-F5344CB8AC3E}">
        <p14:creationId xmlns:p14="http://schemas.microsoft.com/office/powerpoint/2010/main" val="2009766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83568" y="1844824"/>
            <a:ext cx="8280920" cy="3693319"/>
          </a:xfrm>
          <a:prstGeom prst="rect">
            <a:avLst/>
          </a:prstGeom>
        </p:spPr>
        <p:txBody>
          <a:bodyPr wrap="square">
            <a:spAutoFit/>
          </a:bodyPr>
          <a:lstStyle/>
          <a:p>
            <a:r>
              <a:rPr lang="es-MX" b="1" dirty="0" smtClean="0"/>
              <a:t>Diagnóstico</a:t>
            </a:r>
            <a:endParaRPr lang="es-MX" b="1" dirty="0" smtClean="0"/>
          </a:p>
          <a:p>
            <a:endParaRPr lang="es-MX" dirty="0"/>
          </a:p>
          <a:p>
            <a:r>
              <a:rPr lang="es-MX" dirty="0"/>
              <a:t>Chihuahua ocupa la posición 30 en el país en el tema de educación preescolar: las niñas y niños entre tres y cinco años de edad que no acuden a la escuela supera los 80 mil</a:t>
            </a:r>
            <a:r>
              <a:rPr lang="es-MX" dirty="0" smtClean="0"/>
              <a:t>.</a:t>
            </a:r>
          </a:p>
          <a:p>
            <a:endParaRPr lang="es-MX" dirty="0"/>
          </a:p>
          <a:p>
            <a:r>
              <a:rPr lang="es-MX" dirty="0"/>
              <a:t>En la educación primaria la situación no mejora: Chihuahua se ubica en el lugar 31 en este indicador; más de 12 mil niñas y niños entre seis y 12 años no asisten a la escuela.</a:t>
            </a:r>
          </a:p>
          <a:p>
            <a:endParaRPr lang="es-MX" dirty="0" smtClean="0"/>
          </a:p>
          <a:p>
            <a:r>
              <a:rPr lang="es-MX" dirty="0" smtClean="0"/>
              <a:t>Para </a:t>
            </a:r>
            <a:r>
              <a:rPr lang="es-MX" dirty="0"/>
              <a:t>educación secundaria, el estado se ubica en la posición 18, lo que representa a 15 mil jóvenes entre 13 y 15 años de edad que no acuden a la escuela y que año con año se suman a las filas del rezago educativo.</a:t>
            </a:r>
          </a:p>
          <a:p>
            <a:endParaRPr lang="es-MX" dirty="0" smtClean="0"/>
          </a:p>
        </p:txBody>
      </p:sp>
      <p:sp>
        <p:nvSpPr>
          <p:cNvPr id="5" name="4 CuadroTexto"/>
          <p:cNvSpPr txBox="1"/>
          <p:nvPr/>
        </p:nvSpPr>
        <p:spPr>
          <a:xfrm flipH="1">
            <a:off x="4041654" y="1196752"/>
            <a:ext cx="1970505" cy="523220"/>
          </a:xfrm>
          <a:prstGeom prst="rect">
            <a:avLst/>
          </a:prstGeom>
          <a:noFill/>
        </p:spPr>
        <p:txBody>
          <a:bodyPr wrap="square" rtlCol="0">
            <a:spAutoFit/>
          </a:bodyPr>
          <a:lstStyle/>
          <a:p>
            <a:r>
              <a:rPr lang="es-MX" sz="2800" b="1" dirty="0" smtClean="0"/>
              <a:t>Jóvenes</a:t>
            </a:r>
            <a:endParaRPr lang="es-MX" sz="2800" b="1" dirty="0"/>
          </a:p>
        </p:txBody>
      </p:sp>
    </p:spTree>
    <p:extLst>
      <p:ext uri="{BB962C8B-B14F-4D97-AF65-F5344CB8AC3E}">
        <p14:creationId xmlns:p14="http://schemas.microsoft.com/office/powerpoint/2010/main" val="1836348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131910" y="836712"/>
            <a:ext cx="7776864" cy="504056"/>
          </a:xfrm>
        </p:spPr>
        <p:txBody>
          <a:bodyPr>
            <a:normAutofit fontScale="25000" lnSpcReduction="20000"/>
          </a:bodyPr>
          <a:lstStyle/>
          <a:p>
            <a:pPr algn="l"/>
            <a:r>
              <a:rPr lang="es-ES" sz="2400" b="1" dirty="0" smtClean="0"/>
              <a:t>Re</a:t>
            </a:r>
          </a:p>
          <a:p>
            <a:r>
              <a:rPr lang="es-MX" sz="11200" b="1" dirty="0" smtClean="0">
                <a:solidFill>
                  <a:schemeClr val="tx1"/>
                </a:solidFill>
              </a:rPr>
              <a:t>Jóvenes</a:t>
            </a:r>
            <a:r>
              <a:rPr lang="es-MX" sz="11200" b="1" dirty="0"/>
              <a:t>	</a:t>
            </a:r>
          </a:p>
          <a:p>
            <a:endParaRPr lang="es-MX" sz="2200" dirty="0" smtClean="0"/>
          </a:p>
        </p:txBody>
      </p:sp>
      <p:sp>
        <p:nvSpPr>
          <p:cNvPr id="4" name="3 Rectángulo"/>
          <p:cNvSpPr/>
          <p:nvPr/>
        </p:nvSpPr>
        <p:spPr>
          <a:xfrm>
            <a:off x="611560" y="1340768"/>
            <a:ext cx="8280920" cy="5416868"/>
          </a:xfrm>
          <a:prstGeom prst="rect">
            <a:avLst/>
          </a:prstGeom>
        </p:spPr>
        <p:txBody>
          <a:bodyPr wrap="square">
            <a:spAutoFit/>
          </a:bodyPr>
          <a:lstStyle/>
          <a:p>
            <a:pPr algn="ctr"/>
            <a:r>
              <a:rPr lang="es-MX" b="1" dirty="0" smtClean="0"/>
              <a:t>Eje 1 Desarrollo Humano y Social</a:t>
            </a:r>
          </a:p>
          <a:p>
            <a:endParaRPr lang="es-MX" b="1" dirty="0" smtClean="0"/>
          </a:p>
          <a:p>
            <a:r>
              <a:rPr lang="es-MX" b="1" dirty="0" smtClean="0"/>
              <a:t>Objetivos</a:t>
            </a:r>
            <a:r>
              <a:rPr lang="es-MX" b="1" dirty="0" smtClean="0"/>
              <a:t>, Estrategias y Líneas de Acción</a:t>
            </a:r>
          </a:p>
          <a:p>
            <a:endParaRPr lang="es-MX" dirty="0" smtClean="0"/>
          </a:p>
          <a:p>
            <a:r>
              <a:rPr lang="es-MX" sz="1600" b="1" dirty="0"/>
              <a:t>Objetivo </a:t>
            </a:r>
            <a:r>
              <a:rPr lang="es-MX" sz="1600" b="1" dirty="0" smtClean="0"/>
              <a:t>2</a:t>
            </a:r>
            <a:r>
              <a:rPr lang="es-MX" sz="1600" dirty="0" smtClean="0"/>
              <a:t>. . </a:t>
            </a:r>
            <a:r>
              <a:rPr lang="es-MX" sz="1600" dirty="0"/>
              <a:t>Atender las necesidades de desarrollo integral de los grupos vulnerados</a:t>
            </a:r>
            <a:r>
              <a:rPr lang="es-MX" sz="1600" dirty="0" smtClean="0"/>
              <a:t>.</a:t>
            </a:r>
          </a:p>
          <a:p>
            <a:endParaRPr lang="es-MX" sz="1600" dirty="0"/>
          </a:p>
          <a:p>
            <a:r>
              <a:rPr lang="es-MX" sz="1600" dirty="0"/>
              <a:t>2.10 Diseñar y aplicar políticas públicas que permitan la formación personal, social, técnica y profesional de un mayor número de jóvenes chihuahuenses</a:t>
            </a:r>
            <a:r>
              <a:rPr lang="es-MX" sz="1600" dirty="0" smtClean="0"/>
              <a:t>.</a:t>
            </a:r>
          </a:p>
          <a:p>
            <a:endParaRPr lang="es-MX" sz="1600" dirty="0"/>
          </a:p>
          <a:p>
            <a:r>
              <a:rPr lang="es-MX" sz="1600" dirty="0"/>
              <a:t>• Desarrollar alternativas de ocupación y emprendimiento para jóvenes en edad productiva.</a:t>
            </a:r>
          </a:p>
          <a:p>
            <a:r>
              <a:rPr lang="es-MX" sz="1600" dirty="0"/>
              <a:t>• Implementar acciones preventivas de salud física y mental, y de cultura de la inclusión.</a:t>
            </a:r>
          </a:p>
          <a:p>
            <a:r>
              <a:rPr lang="es-MX" sz="1600" dirty="0"/>
              <a:t>• Realizar actividades del cuidado al medio ambiente y desarrollo sustentable en espacios comunitarios con alto nivel de rezago social.</a:t>
            </a:r>
          </a:p>
          <a:p>
            <a:r>
              <a:rPr lang="es-MX" sz="1600" dirty="0"/>
              <a:t>• Abrir espacios para el desarrollo juvenil con líderes sociales que generen propuestas de políticas públicas.</a:t>
            </a:r>
          </a:p>
          <a:p>
            <a:r>
              <a:rPr lang="es-MX" sz="1600" dirty="0"/>
              <a:t>• Implementar mecanismos de colaboración ante las instancias correspondientes a fin de crear instancias municipales de juventud y Centros de Poder Joven, para llevar acciones a un mayor número de jóvenes en el estado.</a:t>
            </a:r>
          </a:p>
          <a:p>
            <a:r>
              <a:rPr lang="es-MX" sz="1600" dirty="0"/>
              <a:t>• Convertir las universidades en el espacio comunitario preponderante para la búsqueda de soluciones de integración local.</a:t>
            </a:r>
          </a:p>
          <a:p>
            <a:endParaRPr lang="es-MX" dirty="0"/>
          </a:p>
        </p:txBody>
      </p:sp>
    </p:spTree>
    <p:extLst>
      <p:ext uri="{BB962C8B-B14F-4D97-AF65-F5344CB8AC3E}">
        <p14:creationId xmlns:p14="http://schemas.microsoft.com/office/powerpoint/2010/main" val="396150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335121" y="476672"/>
            <a:ext cx="7776864" cy="792088"/>
          </a:xfrm>
        </p:spPr>
        <p:txBody>
          <a:bodyPr>
            <a:normAutofit fontScale="47500" lnSpcReduction="20000"/>
          </a:bodyPr>
          <a:lstStyle/>
          <a:p>
            <a:pPr algn="l"/>
            <a:r>
              <a:rPr lang="es-ES" sz="2400" b="1" dirty="0" smtClean="0"/>
              <a:t>Re</a:t>
            </a:r>
          </a:p>
          <a:p>
            <a:r>
              <a:rPr lang="es-MX" sz="5100" dirty="0" smtClean="0">
                <a:solidFill>
                  <a:schemeClr val="tx1"/>
                </a:solidFill>
              </a:rPr>
              <a:t>Jóvenes</a:t>
            </a:r>
            <a:r>
              <a:rPr lang="es-MX" sz="7400" dirty="0"/>
              <a:t>	</a:t>
            </a:r>
          </a:p>
          <a:p>
            <a:endParaRPr lang="es-MX" sz="2200" dirty="0" smtClean="0"/>
          </a:p>
        </p:txBody>
      </p:sp>
      <p:sp>
        <p:nvSpPr>
          <p:cNvPr id="4" name="3 Rectángulo"/>
          <p:cNvSpPr/>
          <p:nvPr/>
        </p:nvSpPr>
        <p:spPr>
          <a:xfrm>
            <a:off x="611560" y="1412776"/>
            <a:ext cx="8280920" cy="5355312"/>
          </a:xfrm>
          <a:prstGeom prst="rect">
            <a:avLst/>
          </a:prstGeom>
        </p:spPr>
        <p:txBody>
          <a:bodyPr wrap="square">
            <a:spAutoFit/>
          </a:bodyPr>
          <a:lstStyle/>
          <a:p>
            <a:pPr algn="ctr"/>
            <a:r>
              <a:rPr lang="es-MX" b="1" dirty="0" smtClean="0"/>
              <a:t>Eje 1 Desarrollo Humano y Social</a:t>
            </a:r>
          </a:p>
          <a:p>
            <a:r>
              <a:rPr lang="es-MX" b="1" dirty="0"/>
              <a:t>Objetivo 12</a:t>
            </a:r>
            <a:r>
              <a:rPr lang="es-MX" dirty="0"/>
              <a:t>. </a:t>
            </a:r>
            <a:endParaRPr lang="es-MX" dirty="0" smtClean="0"/>
          </a:p>
          <a:p>
            <a:r>
              <a:rPr lang="es-MX" dirty="0" smtClean="0"/>
              <a:t>Promover </a:t>
            </a:r>
            <a:r>
              <a:rPr lang="es-MX" dirty="0"/>
              <a:t>la inclusión y la igualdad del sistema educativo para contribuir a la conformación de una sociedad más justa en favor de las personas vulneradas</a:t>
            </a:r>
            <a:r>
              <a:rPr lang="es-MX" dirty="0" smtClean="0"/>
              <a:t>.</a:t>
            </a:r>
          </a:p>
          <a:p>
            <a:endParaRPr lang="es-MX" dirty="0"/>
          </a:p>
          <a:p>
            <a:r>
              <a:rPr lang="es-MX" dirty="0"/>
              <a:t>12.3 Promover el ingreso, permanencia y egreso del sistema educativo de los grupos vulnerados en el estado.</a:t>
            </a:r>
          </a:p>
          <a:p>
            <a:r>
              <a:rPr lang="es-MX" dirty="0"/>
              <a:t>• Implementar programas que contribuyan al acceso y permanencia de las mujeres en todos los niveles educativos, con medidas especiales para mujeres indígenas, con discapacidad, VIH/SIDA, jóvenes embarazadas, madres adolescentes y adultas mayores.</a:t>
            </a:r>
          </a:p>
          <a:p>
            <a:r>
              <a:rPr lang="es-MX" dirty="0"/>
              <a:t>• Promover el sistema educativo con igualdad de género, perspectiva de derechos humanos, no discriminación y prevención y atención de la violencia de género contra las mujeres.</a:t>
            </a:r>
          </a:p>
          <a:p>
            <a:r>
              <a:rPr lang="es-MX" dirty="0"/>
              <a:t>• Implementar un estudio a nivel estatal que identifique a niñas, niños y jóvenes en condición de riesgo de abandono escolar por diversas causas, ya sea económicas, culturales o sociales, y que permita diseñar esquemas de prevención o en su caso, de atención a la problemática que se enfrenta.</a:t>
            </a:r>
          </a:p>
          <a:p>
            <a:endParaRPr lang="es-MX" dirty="0"/>
          </a:p>
        </p:txBody>
      </p:sp>
    </p:spTree>
    <p:extLst>
      <p:ext uri="{BB962C8B-B14F-4D97-AF65-F5344CB8AC3E}">
        <p14:creationId xmlns:p14="http://schemas.microsoft.com/office/powerpoint/2010/main" val="2255587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259632" y="914467"/>
            <a:ext cx="7776864" cy="492629"/>
          </a:xfrm>
        </p:spPr>
        <p:txBody>
          <a:bodyPr>
            <a:normAutofit fontScale="25000" lnSpcReduction="20000"/>
          </a:bodyPr>
          <a:lstStyle/>
          <a:p>
            <a:pPr algn="l"/>
            <a:r>
              <a:rPr lang="es-ES" sz="2400" b="1" dirty="0" smtClean="0"/>
              <a:t>Re</a:t>
            </a:r>
          </a:p>
          <a:p>
            <a:r>
              <a:rPr lang="es-MX" sz="8000" b="1" dirty="0" smtClean="0">
                <a:solidFill>
                  <a:schemeClr val="tx1"/>
                </a:solidFill>
              </a:rPr>
              <a:t>Jóvenes</a:t>
            </a:r>
            <a:r>
              <a:rPr lang="es-MX" sz="8000" b="1" dirty="0"/>
              <a:t>	</a:t>
            </a:r>
          </a:p>
          <a:p>
            <a:endParaRPr lang="es-MX" sz="2200" dirty="0" smtClean="0"/>
          </a:p>
        </p:txBody>
      </p:sp>
      <p:sp>
        <p:nvSpPr>
          <p:cNvPr id="4" name="3 Rectángulo"/>
          <p:cNvSpPr/>
          <p:nvPr/>
        </p:nvSpPr>
        <p:spPr>
          <a:xfrm>
            <a:off x="611560" y="1412776"/>
            <a:ext cx="8280920" cy="4247317"/>
          </a:xfrm>
          <a:prstGeom prst="rect">
            <a:avLst/>
          </a:prstGeom>
        </p:spPr>
        <p:txBody>
          <a:bodyPr wrap="square">
            <a:spAutoFit/>
          </a:bodyPr>
          <a:lstStyle/>
          <a:p>
            <a:pPr algn="ctr"/>
            <a:r>
              <a:rPr lang="es-MX" b="1" dirty="0" smtClean="0"/>
              <a:t>Eje 1 Desarrollo Humano y </a:t>
            </a:r>
            <a:r>
              <a:rPr lang="es-MX" b="1" dirty="0" smtClean="0"/>
              <a:t>Social</a:t>
            </a:r>
          </a:p>
          <a:p>
            <a:pPr algn="ctr"/>
            <a:endParaRPr lang="es-MX" b="1" dirty="0" smtClean="0"/>
          </a:p>
          <a:p>
            <a:r>
              <a:rPr lang="es-MX" dirty="0"/>
              <a:t>12.4 Ampliar las oportunidades de acceso a la educación a las personas en situación de vulnerabilidad que se encuentran en rezago educativo</a:t>
            </a:r>
            <a:r>
              <a:rPr lang="es-MX" dirty="0" smtClean="0"/>
              <a:t>.</a:t>
            </a:r>
          </a:p>
          <a:p>
            <a:endParaRPr lang="es-MX" dirty="0"/>
          </a:p>
          <a:p>
            <a:r>
              <a:rPr lang="es-MX" dirty="0"/>
              <a:t>• Coordinar al sector educativo con la Comisión Estatal para los Pueblos Indígenas para la elaboración de planes de estudio con enfoque intercultural</a:t>
            </a:r>
            <a:r>
              <a:rPr lang="es-MX" dirty="0" smtClean="0"/>
              <a:t>.</a:t>
            </a:r>
          </a:p>
          <a:p>
            <a:endParaRPr lang="es-MX" dirty="0"/>
          </a:p>
          <a:p>
            <a:r>
              <a:rPr lang="es-MX" dirty="0"/>
              <a:t>• Dotar de apoyos alimenticios a niñas, niños y jóvenes indígenas de educación básica y media superior para disminuir la deserción escolar</a:t>
            </a:r>
            <a:r>
              <a:rPr lang="es-MX" dirty="0" smtClean="0"/>
              <a:t>.</a:t>
            </a:r>
          </a:p>
          <a:p>
            <a:endParaRPr lang="es-MX" dirty="0"/>
          </a:p>
          <a:p>
            <a:r>
              <a:rPr lang="es-MX" dirty="0"/>
              <a:t>• Implementar acciones afirmativas para promover el acceso a la educación de las personas indígenas en asentamientos urbanos.</a:t>
            </a:r>
          </a:p>
          <a:p>
            <a:endParaRPr lang="es-MX" dirty="0" smtClean="0"/>
          </a:p>
          <a:p>
            <a:endParaRPr lang="es-MX" dirty="0"/>
          </a:p>
        </p:txBody>
      </p:sp>
    </p:spTree>
    <p:extLst>
      <p:ext uri="{BB962C8B-B14F-4D97-AF65-F5344CB8AC3E}">
        <p14:creationId xmlns:p14="http://schemas.microsoft.com/office/powerpoint/2010/main" val="3484578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155373" y="620688"/>
            <a:ext cx="7776864" cy="792088"/>
          </a:xfrm>
        </p:spPr>
        <p:txBody>
          <a:bodyPr>
            <a:normAutofit fontScale="47500" lnSpcReduction="20000"/>
          </a:bodyPr>
          <a:lstStyle/>
          <a:p>
            <a:pPr algn="l"/>
            <a:r>
              <a:rPr lang="es-ES" sz="2400" b="1" dirty="0" smtClean="0"/>
              <a:t>Re</a:t>
            </a:r>
          </a:p>
          <a:p>
            <a:r>
              <a:rPr lang="es-MX" sz="5100" b="1" dirty="0" smtClean="0">
                <a:solidFill>
                  <a:schemeClr val="tx1"/>
                </a:solidFill>
              </a:rPr>
              <a:t>Jóvenes</a:t>
            </a:r>
            <a:r>
              <a:rPr lang="es-MX" sz="7400" b="1" dirty="0"/>
              <a:t>	</a:t>
            </a:r>
          </a:p>
          <a:p>
            <a:endParaRPr lang="es-MX" sz="2200" dirty="0" smtClean="0"/>
          </a:p>
        </p:txBody>
      </p:sp>
      <p:sp>
        <p:nvSpPr>
          <p:cNvPr id="4" name="3 Rectángulo"/>
          <p:cNvSpPr/>
          <p:nvPr/>
        </p:nvSpPr>
        <p:spPr>
          <a:xfrm>
            <a:off x="577888" y="1916832"/>
            <a:ext cx="8280920" cy="2585323"/>
          </a:xfrm>
          <a:prstGeom prst="rect">
            <a:avLst/>
          </a:prstGeom>
        </p:spPr>
        <p:txBody>
          <a:bodyPr wrap="square">
            <a:spAutoFit/>
          </a:bodyPr>
          <a:lstStyle/>
          <a:p>
            <a:pPr algn="ctr"/>
            <a:r>
              <a:rPr lang="es-MX" b="1" dirty="0" smtClean="0"/>
              <a:t>Eje 1 Desarrollo Humano y Social</a:t>
            </a:r>
          </a:p>
          <a:p>
            <a:endParaRPr lang="es-MX" dirty="0" smtClean="0"/>
          </a:p>
          <a:p>
            <a:r>
              <a:rPr lang="es-MX" b="1" dirty="0"/>
              <a:t>Objetivo 14. </a:t>
            </a:r>
            <a:r>
              <a:rPr lang="es-MX" dirty="0"/>
              <a:t>Fortalecer la innovación científica y tecnológica en las instituciones educativas, para contribuir al desarrollo económico y la competitividad del estado</a:t>
            </a:r>
            <a:r>
              <a:rPr lang="es-MX" dirty="0" smtClean="0"/>
              <a:t>.</a:t>
            </a:r>
          </a:p>
          <a:p>
            <a:endParaRPr lang="es-MX" dirty="0"/>
          </a:p>
          <a:p>
            <a:r>
              <a:rPr lang="es-MX" dirty="0"/>
              <a:t>• Impulsar el emprendimiento de las y los jóvenes por medio del involucramiento de las instituciones de educación superior y centros de investigación en su desarrollo.</a:t>
            </a:r>
          </a:p>
          <a:p>
            <a:endParaRPr lang="es-MX" dirty="0" smtClean="0"/>
          </a:p>
          <a:p>
            <a:endParaRPr lang="es-MX" dirty="0"/>
          </a:p>
        </p:txBody>
      </p:sp>
    </p:spTree>
    <p:extLst>
      <p:ext uri="{BB962C8B-B14F-4D97-AF65-F5344CB8AC3E}">
        <p14:creationId xmlns:p14="http://schemas.microsoft.com/office/powerpoint/2010/main" val="624356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843808" y="671533"/>
            <a:ext cx="4824536" cy="720080"/>
          </a:xfrm>
        </p:spPr>
        <p:txBody>
          <a:bodyPr>
            <a:normAutofit fontScale="40000" lnSpcReduction="20000"/>
          </a:bodyPr>
          <a:lstStyle/>
          <a:p>
            <a:pPr algn="l"/>
            <a:r>
              <a:rPr lang="es-ES" sz="2400" b="1" dirty="0" smtClean="0"/>
              <a:t>Re</a:t>
            </a:r>
          </a:p>
          <a:p>
            <a:r>
              <a:rPr lang="es-MX" sz="5100" b="1" dirty="0" smtClean="0">
                <a:solidFill>
                  <a:schemeClr val="tx1"/>
                </a:solidFill>
              </a:rPr>
              <a:t>Jóvenes</a:t>
            </a:r>
            <a:r>
              <a:rPr lang="es-MX" sz="7400" b="1" dirty="0"/>
              <a:t>	</a:t>
            </a:r>
          </a:p>
          <a:p>
            <a:endParaRPr lang="es-MX" sz="2200" dirty="0" smtClean="0"/>
          </a:p>
        </p:txBody>
      </p:sp>
      <p:sp>
        <p:nvSpPr>
          <p:cNvPr id="4" name="3 Rectángulo"/>
          <p:cNvSpPr/>
          <p:nvPr/>
        </p:nvSpPr>
        <p:spPr>
          <a:xfrm>
            <a:off x="611560" y="1412776"/>
            <a:ext cx="8280920" cy="5355312"/>
          </a:xfrm>
          <a:prstGeom prst="rect">
            <a:avLst/>
          </a:prstGeom>
        </p:spPr>
        <p:txBody>
          <a:bodyPr wrap="square">
            <a:spAutoFit/>
          </a:bodyPr>
          <a:lstStyle/>
          <a:p>
            <a:pPr algn="ctr"/>
            <a:r>
              <a:rPr lang="es-MX" b="1" dirty="0" smtClean="0"/>
              <a:t>Eje 1 Desarrollo Humano y </a:t>
            </a:r>
            <a:r>
              <a:rPr lang="es-MX" b="1" dirty="0" smtClean="0"/>
              <a:t>Social</a:t>
            </a:r>
          </a:p>
          <a:p>
            <a:pPr algn="ctr"/>
            <a:endParaRPr lang="es-MX" b="1" dirty="0" smtClean="0"/>
          </a:p>
          <a:p>
            <a:r>
              <a:rPr lang="es-MX" b="1" dirty="0"/>
              <a:t>Objetivo 17</a:t>
            </a:r>
            <a:r>
              <a:rPr lang="es-MX" dirty="0"/>
              <a:t>. Garantizar el acceso a la cultura como un Derecho Humano para la formación integral de la ciudadanía, que permita la cohesión e inclusión social e incentive la igualdad entre mujeres y hombres</a:t>
            </a:r>
            <a:r>
              <a:rPr lang="es-MX" dirty="0" smtClean="0"/>
              <a:t>.</a:t>
            </a:r>
          </a:p>
          <a:p>
            <a:endParaRPr lang="es-MX" dirty="0" smtClean="0"/>
          </a:p>
          <a:p>
            <a:r>
              <a:rPr lang="es-MX" dirty="0" smtClean="0"/>
              <a:t>17.2 </a:t>
            </a:r>
            <a:r>
              <a:rPr lang="es-MX" dirty="0"/>
              <a:t>Promover la cultura como un medio de inclusión social que fortalezca y apoye el desarrollo integral de la población infantil y juvenil</a:t>
            </a:r>
            <a:r>
              <a:rPr lang="es-MX" dirty="0" smtClean="0"/>
              <a:t>.</a:t>
            </a:r>
          </a:p>
          <a:p>
            <a:endParaRPr lang="es-MX" dirty="0"/>
          </a:p>
          <a:p>
            <a:r>
              <a:rPr lang="es-MX" dirty="0"/>
              <a:t>• Elaborar convenios interinstitucionales para fomentar la inclusión social a través de la cultura</a:t>
            </a:r>
            <a:r>
              <a:rPr lang="es-MX" dirty="0" smtClean="0"/>
              <a:t>.</a:t>
            </a:r>
          </a:p>
          <a:p>
            <a:endParaRPr lang="es-MX" dirty="0"/>
          </a:p>
          <a:p>
            <a:r>
              <a:rPr lang="es-MX" dirty="0"/>
              <a:t>• Implementar acciones culturales en espacios comunitarios que favorezcan la inclusión y el respeto a los derechos humanos, en especial los de las niñas, niños y jóvenes</a:t>
            </a:r>
            <a:r>
              <a:rPr lang="es-MX" dirty="0" smtClean="0"/>
              <a:t>.</a:t>
            </a:r>
          </a:p>
          <a:p>
            <a:endParaRPr lang="es-MX" dirty="0"/>
          </a:p>
          <a:p>
            <a:r>
              <a:rPr lang="es-MX" dirty="0"/>
              <a:t>• Realizar talleres y fomentar espacios culturales para lograr la iniciación y apreciación artística en la formación integral de las niñas, niños y jóvenes.</a:t>
            </a:r>
          </a:p>
          <a:p>
            <a:endParaRPr lang="es-MX" dirty="0"/>
          </a:p>
        </p:txBody>
      </p:sp>
    </p:spTree>
    <p:extLst>
      <p:ext uri="{BB962C8B-B14F-4D97-AF65-F5344CB8AC3E}">
        <p14:creationId xmlns:p14="http://schemas.microsoft.com/office/powerpoint/2010/main" val="2757249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Subtítulo"/>
          <p:cNvSpPr>
            <a:spLocks noGrp="1"/>
          </p:cNvSpPr>
          <p:nvPr>
            <p:ph type="subTitle" idx="1"/>
          </p:nvPr>
        </p:nvSpPr>
        <p:spPr>
          <a:xfrm>
            <a:off x="884109" y="1340768"/>
            <a:ext cx="7452977" cy="892552"/>
          </a:xfrm>
          <a:prstGeom prst="rect">
            <a:avLst/>
          </a:prstGeom>
        </p:spPr>
        <p:txBody>
          <a:bodyPr wrap="square">
            <a:spAutoFit/>
          </a:bodyPr>
          <a:lstStyle/>
          <a:p>
            <a:r>
              <a:rPr lang="es-ES" sz="2000" b="1" dirty="0">
                <a:solidFill>
                  <a:schemeClr val="tx1"/>
                </a:solidFill>
                <a:latin typeface="Gill Sans MT" pitchFamily="34" charset="0"/>
              </a:rPr>
              <a:t>CONSEJO DE DESARROLLO SOCIAL Y PARTICIPACIÓN CIUDADANA DEL ESTADO DE </a:t>
            </a:r>
            <a:r>
              <a:rPr lang="es-ES" sz="2000" b="1" dirty="0" smtClean="0">
                <a:solidFill>
                  <a:schemeClr val="tx1"/>
                </a:solidFill>
                <a:latin typeface="Gill Sans MT" pitchFamily="34" charset="0"/>
              </a:rPr>
              <a:t>CHIHUAHUA</a:t>
            </a:r>
            <a:r>
              <a:rPr lang="es-ES" dirty="0">
                <a:solidFill>
                  <a:schemeClr val="tx1"/>
                </a:solidFill>
                <a:latin typeface="Gill Sans MT" pitchFamily="34" charset="0"/>
              </a:rPr>
              <a:t> </a:t>
            </a:r>
            <a:endParaRPr lang="es-MX" dirty="0">
              <a:solidFill>
                <a:schemeClr val="tx1"/>
              </a:solidFill>
              <a:latin typeface="Gill Sans MT" pitchFamily="34" charset="0"/>
            </a:endParaRPr>
          </a:p>
        </p:txBody>
      </p:sp>
      <p:sp>
        <p:nvSpPr>
          <p:cNvPr id="6" name="5 Rectángulo"/>
          <p:cNvSpPr/>
          <p:nvPr/>
        </p:nvSpPr>
        <p:spPr>
          <a:xfrm>
            <a:off x="899592" y="2420888"/>
            <a:ext cx="7560840" cy="4062651"/>
          </a:xfrm>
          <a:prstGeom prst="rect">
            <a:avLst/>
          </a:prstGeom>
        </p:spPr>
        <p:txBody>
          <a:bodyPr wrap="square">
            <a:spAutoFit/>
          </a:bodyPr>
          <a:lstStyle/>
          <a:p>
            <a:r>
              <a:rPr lang="es-MX" sz="2400" dirty="0">
                <a:latin typeface="Gill Sans MT" pitchFamily="34" charset="0"/>
              </a:rPr>
              <a:t>El Consejo es un órgano de deliberación, asesoría y consulta del Poder Ejecutivo del Estado, con la participación de la sociedad civil, así como de las instituciones públicas y privadas vinculadas a la agenda del desarrollo social y humano en la entidad</a:t>
            </a:r>
            <a:r>
              <a:rPr lang="es-MX" sz="2400" dirty="0" smtClean="0">
                <a:latin typeface="Gill Sans MT" pitchFamily="34" charset="0"/>
              </a:rPr>
              <a:t>.</a:t>
            </a:r>
          </a:p>
          <a:p>
            <a:endParaRPr lang="es-MX" sz="2400" dirty="0">
              <a:latin typeface="Gill Sans MT" pitchFamily="34" charset="0"/>
            </a:endParaRPr>
          </a:p>
          <a:p>
            <a:r>
              <a:rPr lang="es-MX" sz="2400" dirty="0">
                <a:latin typeface="Gill Sans MT" pitchFamily="34" charset="0"/>
              </a:rPr>
              <a:t>El Consejo tiene como objeto analizar, proponer, fomentar y coadyuvar en el diseño y operación de las políticas públicas de desarrollo social y humano, así como conocer y opinar sobre la evaluación de las mismas.</a:t>
            </a:r>
          </a:p>
          <a:p>
            <a:endParaRPr lang="es-MX" dirty="0">
              <a:solidFill>
                <a:schemeClr val="tx1">
                  <a:lumMod val="50000"/>
                  <a:lumOff val="50000"/>
                </a:schemeClr>
              </a:solidFill>
            </a:endParaRPr>
          </a:p>
        </p:txBody>
      </p:sp>
    </p:spTree>
    <p:extLst>
      <p:ext uri="{BB962C8B-B14F-4D97-AF65-F5344CB8AC3E}">
        <p14:creationId xmlns:p14="http://schemas.microsoft.com/office/powerpoint/2010/main" val="4070254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122648" y="620688"/>
            <a:ext cx="7776864" cy="648072"/>
          </a:xfrm>
        </p:spPr>
        <p:txBody>
          <a:bodyPr>
            <a:normAutofit fontScale="47500" lnSpcReduction="20000"/>
          </a:bodyPr>
          <a:lstStyle/>
          <a:p>
            <a:pPr algn="l"/>
            <a:r>
              <a:rPr lang="es-ES" sz="2400" b="1" dirty="0" smtClean="0"/>
              <a:t>Re</a:t>
            </a:r>
          </a:p>
          <a:p>
            <a:r>
              <a:rPr lang="es-MX" sz="5100" dirty="0" smtClean="0">
                <a:solidFill>
                  <a:schemeClr val="tx1"/>
                </a:solidFill>
              </a:rPr>
              <a:t>Jóvenes</a:t>
            </a:r>
            <a:endParaRPr lang="es-MX" sz="7400" dirty="0"/>
          </a:p>
          <a:p>
            <a:endParaRPr lang="es-MX" sz="2200" dirty="0" smtClean="0"/>
          </a:p>
        </p:txBody>
      </p:sp>
      <p:sp>
        <p:nvSpPr>
          <p:cNvPr id="4" name="3 Rectángulo"/>
          <p:cNvSpPr/>
          <p:nvPr/>
        </p:nvSpPr>
        <p:spPr>
          <a:xfrm>
            <a:off x="611087" y="1268760"/>
            <a:ext cx="8280920" cy="5355312"/>
          </a:xfrm>
          <a:prstGeom prst="rect">
            <a:avLst/>
          </a:prstGeom>
        </p:spPr>
        <p:txBody>
          <a:bodyPr wrap="square">
            <a:spAutoFit/>
          </a:bodyPr>
          <a:lstStyle/>
          <a:p>
            <a:pPr algn="ctr"/>
            <a:r>
              <a:rPr lang="es-MX" b="1" dirty="0" smtClean="0"/>
              <a:t>Eje </a:t>
            </a:r>
            <a:r>
              <a:rPr lang="es-MX" b="1" dirty="0"/>
              <a:t>2: Economía, Innovación, Desarrollo Sustentable y Equilibrio </a:t>
            </a:r>
            <a:r>
              <a:rPr lang="es-MX" b="1" dirty="0" smtClean="0"/>
              <a:t>Regional</a:t>
            </a:r>
          </a:p>
          <a:p>
            <a:endParaRPr lang="es-MX" dirty="0"/>
          </a:p>
          <a:p>
            <a:r>
              <a:rPr lang="es-MX" dirty="0"/>
              <a:t>El sector secundario presenta alta demanda de trabajo poco calificado, hay un alto porcentaje de jóvenes profesionistas que no encuentran empleo y se ven en la obligación a migrar a otras entidades del país</a:t>
            </a:r>
            <a:r>
              <a:rPr lang="es-MX" dirty="0" smtClean="0"/>
              <a:t>.</a:t>
            </a:r>
          </a:p>
          <a:p>
            <a:endParaRPr lang="es-MX" dirty="0"/>
          </a:p>
          <a:p>
            <a:r>
              <a:rPr lang="es-MX" dirty="0"/>
              <a:t>Las principales poblaciones afectadas por el desempleo son las y los jóvenes y las personas adultas jóvenes, que representan un 33.6 y 49 por ciento de los desempleados, respectivamente</a:t>
            </a:r>
            <a:r>
              <a:rPr lang="es-MX" dirty="0" smtClean="0"/>
              <a:t>.</a:t>
            </a:r>
          </a:p>
          <a:p>
            <a:endParaRPr lang="es-MX" dirty="0"/>
          </a:p>
          <a:p>
            <a:r>
              <a:rPr lang="es-MX" dirty="0"/>
              <a:t>No debe fomentarse únicamente que los jóvenes asistan a la universidad, sino que debe apoyárseles para que asistan a la universidad o a institutos técnicos-tecnológicos para cursar grados que vayan de acuerdo a las necesidades económicas y de desarrollo del estado. La meta no es que todos los jóvenes asistan a la universidad, sino que todos los jóvenes tengan acceso a una capacitación profesional (universitaria o no) que les permita conseguir empleo con un salario digno, y esto sólo se logrará si hay coherencia entre la política educativa y la política económica y de desarrollo del estado.</a:t>
            </a:r>
          </a:p>
          <a:p>
            <a:endParaRPr lang="es-MX" dirty="0"/>
          </a:p>
        </p:txBody>
      </p:sp>
    </p:spTree>
    <p:extLst>
      <p:ext uri="{BB962C8B-B14F-4D97-AF65-F5344CB8AC3E}">
        <p14:creationId xmlns:p14="http://schemas.microsoft.com/office/powerpoint/2010/main" val="371395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122648" y="620688"/>
            <a:ext cx="7776864" cy="648072"/>
          </a:xfrm>
        </p:spPr>
        <p:txBody>
          <a:bodyPr>
            <a:normAutofit fontScale="47500" lnSpcReduction="20000"/>
          </a:bodyPr>
          <a:lstStyle/>
          <a:p>
            <a:pPr algn="l"/>
            <a:r>
              <a:rPr lang="es-ES" sz="2400" b="1" dirty="0" smtClean="0"/>
              <a:t>Re</a:t>
            </a:r>
          </a:p>
          <a:p>
            <a:r>
              <a:rPr lang="es-MX" sz="5100" dirty="0" smtClean="0">
                <a:solidFill>
                  <a:schemeClr val="tx1"/>
                </a:solidFill>
              </a:rPr>
              <a:t>Jóvenes</a:t>
            </a:r>
            <a:endParaRPr lang="es-MX" sz="7400" dirty="0"/>
          </a:p>
          <a:p>
            <a:endParaRPr lang="es-MX" sz="2200" dirty="0" smtClean="0"/>
          </a:p>
        </p:txBody>
      </p:sp>
      <p:sp>
        <p:nvSpPr>
          <p:cNvPr id="4" name="3 Rectángulo"/>
          <p:cNvSpPr/>
          <p:nvPr/>
        </p:nvSpPr>
        <p:spPr>
          <a:xfrm>
            <a:off x="611087" y="1268760"/>
            <a:ext cx="8280920" cy="5663089"/>
          </a:xfrm>
          <a:prstGeom prst="rect">
            <a:avLst/>
          </a:prstGeom>
        </p:spPr>
        <p:txBody>
          <a:bodyPr wrap="square">
            <a:spAutoFit/>
          </a:bodyPr>
          <a:lstStyle/>
          <a:p>
            <a:pPr algn="ctr"/>
            <a:r>
              <a:rPr lang="es-MX" b="1" dirty="0" smtClean="0"/>
              <a:t>Eje </a:t>
            </a:r>
            <a:r>
              <a:rPr lang="es-MX" b="1" dirty="0"/>
              <a:t>2: Economía, Innovación, Desarrollo Sustentable y Equilibrio Regional</a:t>
            </a:r>
          </a:p>
          <a:p>
            <a:pPr>
              <a:lnSpc>
                <a:spcPct val="115000"/>
              </a:lnSpc>
              <a:spcAft>
                <a:spcPts val="1000"/>
              </a:spcAft>
            </a:pPr>
            <a:endParaRPr lang="es-MX" sz="1600" dirty="0" smtClean="0">
              <a:ea typeface="Calibri"/>
              <a:cs typeface="Times New Roman"/>
            </a:endParaRPr>
          </a:p>
          <a:p>
            <a:pPr>
              <a:lnSpc>
                <a:spcPct val="115000"/>
              </a:lnSpc>
              <a:spcAft>
                <a:spcPts val="1000"/>
              </a:spcAft>
            </a:pPr>
            <a:r>
              <a:rPr lang="es-MX" sz="1600" b="1" dirty="0" smtClean="0">
                <a:ea typeface="Calibri"/>
                <a:cs typeface="Times New Roman"/>
              </a:rPr>
              <a:t>Objetivo </a:t>
            </a:r>
            <a:r>
              <a:rPr lang="es-MX" sz="1600" b="1" dirty="0">
                <a:ea typeface="Calibri"/>
                <a:cs typeface="Times New Roman"/>
              </a:rPr>
              <a:t>1.</a:t>
            </a:r>
            <a:r>
              <a:rPr lang="es-MX" sz="1600" dirty="0">
                <a:ea typeface="Calibri"/>
                <a:cs typeface="Times New Roman"/>
              </a:rPr>
              <a:t> Fortalecer la organización y el desarrollo de las capacidades de los sectores productivos del estado para promover un crecimiento sustentable con mejores ingresos para las y los chihuahuenses.</a:t>
            </a:r>
          </a:p>
          <a:p>
            <a:pPr>
              <a:lnSpc>
                <a:spcPct val="115000"/>
              </a:lnSpc>
              <a:spcAft>
                <a:spcPts val="1000"/>
              </a:spcAft>
            </a:pPr>
            <a:r>
              <a:rPr lang="es-MX" sz="1600" dirty="0">
                <a:ea typeface="Calibri"/>
                <a:cs typeface="Times New Roman"/>
              </a:rPr>
              <a:t>1.5 Impulsar el acceso y desarrollo de servicios de profesionales que sirvan de soporte para incentivar el crecimiento y la competitividad del ecosistema de negocios.</a:t>
            </a:r>
          </a:p>
          <a:p>
            <a:pPr>
              <a:lnSpc>
                <a:spcPct val="115000"/>
              </a:lnSpc>
              <a:spcAft>
                <a:spcPts val="1000"/>
              </a:spcAft>
            </a:pPr>
            <a:r>
              <a:rPr lang="es-MX" sz="1600" dirty="0">
                <a:ea typeface="Calibri"/>
                <a:cs typeface="Times New Roman"/>
              </a:rPr>
              <a:t>• Establecer un programa de apoyo, acompañamiento, financiamiento y fortalecimiento de las capacidades empresariales en las áreas de servicios profesionales.</a:t>
            </a:r>
          </a:p>
          <a:p>
            <a:pPr>
              <a:lnSpc>
                <a:spcPct val="115000"/>
              </a:lnSpc>
              <a:spcAft>
                <a:spcPts val="1000"/>
              </a:spcAft>
            </a:pPr>
            <a:r>
              <a:rPr lang="es-MX" sz="1600" dirty="0">
                <a:ea typeface="Calibri"/>
                <a:cs typeface="Times New Roman"/>
              </a:rPr>
              <a:t>• Integrar una red de proveeduría de servicios certificada, integrada por proveedores estatales relacionados con el rubro financiero, de tecnologías de información, servicios de salud, comunicaciones, logístico, fiscal, entre otros.</a:t>
            </a:r>
          </a:p>
          <a:p>
            <a:pPr>
              <a:lnSpc>
                <a:spcPct val="115000"/>
              </a:lnSpc>
              <a:spcAft>
                <a:spcPts val="1000"/>
              </a:spcAft>
            </a:pPr>
            <a:r>
              <a:rPr lang="es-MX" sz="1600" dirty="0">
                <a:ea typeface="Calibri"/>
                <a:cs typeface="Times New Roman"/>
              </a:rPr>
              <a:t>• Impulsar un programa de retención y desarrollo de talentos orientado a las y los jóvenes, que represente la consolidación de su desarrollo profesional en las áreas especializadas de formación, todo ello mediante un acompañamiento institucional capaz de integrarlos en los sectores productivos y comerciales.</a:t>
            </a:r>
          </a:p>
          <a:p>
            <a:pPr algn="ctr"/>
            <a:r>
              <a:rPr lang="es-MX" b="1" dirty="0" smtClean="0"/>
              <a:t> </a:t>
            </a:r>
            <a:endParaRPr lang="es-MX" dirty="0"/>
          </a:p>
        </p:txBody>
      </p:sp>
    </p:spTree>
    <p:extLst>
      <p:ext uri="{BB962C8B-B14F-4D97-AF65-F5344CB8AC3E}">
        <p14:creationId xmlns:p14="http://schemas.microsoft.com/office/powerpoint/2010/main" val="374723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122648" y="620688"/>
            <a:ext cx="7776864" cy="648072"/>
          </a:xfrm>
        </p:spPr>
        <p:txBody>
          <a:bodyPr>
            <a:normAutofit fontScale="47500" lnSpcReduction="20000"/>
          </a:bodyPr>
          <a:lstStyle/>
          <a:p>
            <a:pPr algn="l"/>
            <a:r>
              <a:rPr lang="es-ES" sz="2400" b="1" dirty="0" smtClean="0"/>
              <a:t>Re</a:t>
            </a:r>
          </a:p>
          <a:p>
            <a:r>
              <a:rPr lang="es-MX" sz="5100" dirty="0" smtClean="0">
                <a:solidFill>
                  <a:schemeClr val="tx1"/>
                </a:solidFill>
              </a:rPr>
              <a:t>Jóvenes</a:t>
            </a:r>
            <a:endParaRPr lang="es-MX" sz="7400" dirty="0"/>
          </a:p>
          <a:p>
            <a:endParaRPr lang="es-MX" sz="2200" dirty="0" smtClean="0"/>
          </a:p>
        </p:txBody>
      </p:sp>
      <p:sp>
        <p:nvSpPr>
          <p:cNvPr id="4" name="3 Rectángulo"/>
          <p:cNvSpPr/>
          <p:nvPr/>
        </p:nvSpPr>
        <p:spPr>
          <a:xfrm>
            <a:off x="611087" y="1484784"/>
            <a:ext cx="8280920" cy="4104713"/>
          </a:xfrm>
          <a:prstGeom prst="rect">
            <a:avLst/>
          </a:prstGeom>
        </p:spPr>
        <p:txBody>
          <a:bodyPr wrap="square">
            <a:spAutoFit/>
          </a:bodyPr>
          <a:lstStyle/>
          <a:p>
            <a:pPr algn="ctr"/>
            <a:r>
              <a:rPr lang="es-MX" b="1" dirty="0" smtClean="0"/>
              <a:t>Eje </a:t>
            </a:r>
            <a:r>
              <a:rPr lang="es-MX" b="1" dirty="0"/>
              <a:t>2: Economía, Innovación, Desarrollo Sustentable y Equilibrio Regional</a:t>
            </a:r>
          </a:p>
          <a:p>
            <a:pPr>
              <a:lnSpc>
                <a:spcPct val="115000"/>
              </a:lnSpc>
              <a:spcAft>
                <a:spcPts val="1000"/>
              </a:spcAft>
            </a:pPr>
            <a:endParaRPr lang="es-MX" sz="1600" dirty="0" smtClean="0">
              <a:ea typeface="Calibri"/>
              <a:cs typeface="Times New Roman"/>
            </a:endParaRPr>
          </a:p>
          <a:p>
            <a:r>
              <a:rPr lang="es-MX" b="1" dirty="0"/>
              <a:t>Objetivo 2</a:t>
            </a:r>
            <a:r>
              <a:rPr lang="es-MX" dirty="0"/>
              <a:t>. Incrementar la competitividad y productividad de las empresas y del sector productivo en el estado mediante procesos de innovación e integración de tecnología avanzada</a:t>
            </a:r>
            <a:r>
              <a:rPr lang="es-MX" dirty="0" smtClean="0"/>
              <a:t>.</a:t>
            </a:r>
          </a:p>
          <a:p>
            <a:endParaRPr lang="es-MX" dirty="0"/>
          </a:p>
          <a:p>
            <a:r>
              <a:rPr lang="es-MX" dirty="0"/>
              <a:t>2.1 Fomentar la investigación aplicada y la formación y desarrollo del talento especializado</a:t>
            </a:r>
            <a:r>
              <a:rPr lang="es-MX" dirty="0" smtClean="0"/>
              <a:t>.</a:t>
            </a:r>
          </a:p>
          <a:p>
            <a:endParaRPr lang="es-MX" dirty="0"/>
          </a:p>
          <a:p>
            <a:r>
              <a:rPr lang="es-MX" dirty="0"/>
              <a:t>• Integrar equipos especializados de jóvenes investigadores y desarrolladores de tecnologías que favorezcan el fortalecimiento de áreas como la biotecnología, inteligencia artificial, aeroespacial, biomedicina, nanotecnología, materiales avanzados, procesos de automatización y robotización, entre otras.</a:t>
            </a:r>
          </a:p>
          <a:p>
            <a:pPr algn="ctr"/>
            <a:r>
              <a:rPr lang="es-MX" b="1" dirty="0" smtClean="0"/>
              <a:t> </a:t>
            </a:r>
            <a:endParaRPr lang="es-MX" dirty="0"/>
          </a:p>
        </p:txBody>
      </p:sp>
    </p:spTree>
    <p:extLst>
      <p:ext uri="{BB962C8B-B14F-4D97-AF65-F5344CB8AC3E}">
        <p14:creationId xmlns:p14="http://schemas.microsoft.com/office/powerpoint/2010/main" val="3414123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115143" y="821296"/>
            <a:ext cx="7776864" cy="648072"/>
          </a:xfrm>
        </p:spPr>
        <p:txBody>
          <a:bodyPr>
            <a:normAutofit fontScale="47500" lnSpcReduction="20000"/>
          </a:bodyPr>
          <a:lstStyle/>
          <a:p>
            <a:pPr algn="l"/>
            <a:r>
              <a:rPr lang="es-ES" sz="2400" b="1" dirty="0" smtClean="0"/>
              <a:t>Re</a:t>
            </a:r>
          </a:p>
          <a:p>
            <a:r>
              <a:rPr lang="es-MX" sz="5100" b="1" dirty="0" smtClean="0">
                <a:solidFill>
                  <a:schemeClr val="tx1"/>
                </a:solidFill>
              </a:rPr>
              <a:t>Jóvenes</a:t>
            </a:r>
            <a:endParaRPr lang="es-MX" sz="7400" b="1" dirty="0"/>
          </a:p>
          <a:p>
            <a:endParaRPr lang="es-MX" sz="2200" dirty="0" smtClean="0"/>
          </a:p>
        </p:txBody>
      </p:sp>
      <p:sp>
        <p:nvSpPr>
          <p:cNvPr id="4" name="3 Rectángulo"/>
          <p:cNvSpPr/>
          <p:nvPr/>
        </p:nvSpPr>
        <p:spPr>
          <a:xfrm>
            <a:off x="611087" y="1484784"/>
            <a:ext cx="8280920" cy="4258602"/>
          </a:xfrm>
          <a:prstGeom prst="rect">
            <a:avLst/>
          </a:prstGeom>
        </p:spPr>
        <p:txBody>
          <a:bodyPr wrap="square">
            <a:spAutoFit/>
          </a:bodyPr>
          <a:lstStyle/>
          <a:p>
            <a:pPr algn="ctr"/>
            <a:r>
              <a:rPr lang="es-MX" sz="2800" b="1" dirty="0" smtClean="0"/>
              <a:t>Eje 4: Justicia y Seguridad</a:t>
            </a:r>
            <a:endParaRPr lang="es-MX" sz="2800" b="1" dirty="0"/>
          </a:p>
          <a:p>
            <a:pPr>
              <a:lnSpc>
                <a:spcPct val="115000"/>
              </a:lnSpc>
              <a:spcAft>
                <a:spcPts val="1000"/>
              </a:spcAft>
            </a:pPr>
            <a:endParaRPr lang="es-MX" sz="1600" dirty="0" smtClean="0">
              <a:ea typeface="Calibri"/>
              <a:cs typeface="Times New Roman"/>
            </a:endParaRPr>
          </a:p>
          <a:p>
            <a:r>
              <a:rPr lang="es-MX" b="1" dirty="0"/>
              <a:t>Objetivo 7.</a:t>
            </a:r>
            <a:r>
              <a:rPr lang="es-MX" dirty="0"/>
              <a:t> Aumentar la prevención integral y el acceso a los servicios de atención integral a mujeres, niñas y niños víctimas de violencia, así como a personas de los pueblos originarios, personas con discapacidad, personas migrantes y personas adultas mayores</a:t>
            </a:r>
            <a:r>
              <a:rPr lang="es-MX" dirty="0" smtClean="0"/>
              <a:t>.</a:t>
            </a:r>
          </a:p>
          <a:p>
            <a:endParaRPr lang="es-MX" dirty="0"/>
          </a:p>
          <a:p>
            <a:r>
              <a:rPr lang="es-MX" dirty="0"/>
              <a:t>7.5 Incrementar las acciones de prevención y atención para reducir los factores de riesgo de violencia contra las mujeres y niñas</a:t>
            </a:r>
            <a:r>
              <a:rPr lang="es-MX" dirty="0" smtClean="0"/>
              <a:t>.</a:t>
            </a:r>
          </a:p>
          <a:p>
            <a:endParaRPr lang="es-MX" dirty="0"/>
          </a:p>
          <a:p>
            <a:r>
              <a:rPr lang="es-MX" dirty="0"/>
              <a:t>• Incorporar acciones especiales para reducir conductas, prácticas violentas y de riesgo entre varones adolescentes y jóvenes en los espacios comunitarios.</a:t>
            </a:r>
          </a:p>
          <a:p>
            <a:endParaRPr lang="es-MX" dirty="0"/>
          </a:p>
          <a:p>
            <a:pPr algn="ctr"/>
            <a:r>
              <a:rPr lang="es-MX" b="1" dirty="0" smtClean="0"/>
              <a:t> </a:t>
            </a:r>
            <a:endParaRPr lang="es-MX" dirty="0"/>
          </a:p>
        </p:txBody>
      </p:sp>
    </p:spTree>
    <p:extLst>
      <p:ext uri="{BB962C8B-B14F-4D97-AF65-F5344CB8AC3E}">
        <p14:creationId xmlns:p14="http://schemas.microsoft.com/office/powerpoint/2010/main" val="1413032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98" y="-3673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833452"/>
            <a:ext cx="7128791" cy="1569660"/>
          </a:xfrm>
          <a:prstGeom prst="rect">
            <a:avLst/>
          </a:prstGeom>
        </p:spPr>
        <p:txBody>
          <a:bodyPr wrap="square">
            <a:spAutoFit/>
          </a:bodyPr>
          <a:lstStyle/>
          <a:p>
            <a:pPr algn="ctr"/>
            <a:endParaRPr lang="es-MX" sz="2400" b="1" dirty="0" smtClean="0"/>
          </a:p>
          <a:p>
            <a:pPr algn="ctr"/>
            <a:endParaRPr lang="es-MX" sz="2400" b="1" dirty="0"/>
          </a:p>
          <a:p>
            <a:pPr algn="ctr"/>
            <a:r>
              <a:rPr lang="es-MX" sz="2400" b="1" dirty="0" smtClean="0"/>
              <a:t>Programa Sectorial</a:t>
            </a:r>
          </a:p>
          <a:p>
            <a:pPr algn="ctr"/>
            <a:r>
              <a:rPr lang="es-MX" sz="2400" b="1" dirty="0" smtClean="0"/>
              <a:t>Objetivos por Ciclo de vida</a:t>
            </a:r>
            <a:endParaRPr lang="es-MX" sz="2400" dirty="0"/>
          </a:p>
        </p:txBody>
      </p:sp>
      <p:sp>
        <p:nvSpPr>
          <p:cNvPr id="2" name="1 CuadroTexto"/>
          <p:cNvSpPr txBox="1"/>
          <p:nvPr/>
        </p:nvSpPr>
        <p:spPr>
          <a:xfrm>
            <a:off x="1547664" y="1196752"/>
            <a:ext cx="6192687" cy="2862322"/>
          </a:xfrm>
          <a:prstGeom prst="rect">
            <a:avLst/>
          </a:prstGeom>
          <a:noFill/>
        </p:spPr>
        <p:txBody>
          <a:bodyPr wrap="square" rtlCol="0">
            <a:spAutoFit/>
          </a:bodyPr>
          <a:lstStyle/>
          <a:p>
            <a:pPr algn="ctr"/>
            <a:endParaRPr lang="es-MX" sz="3600" dirty="0" smtClean="0"/>
          </a:p>
          <a:p>
            <a:pPr algn="ctr"/>
            <a:endParaRPr lang="es-MX" sz="3600" dirty="0"/>
          </a:p>
          <a:p>
            <a:pPr algn="ctr"/>
            <a:endParaRPr lang="es-MX" sz="3600" dirty="0" smtClean="0"/>
          </a:p>
          <a:p>
            <a:pPr algn="ctr"/>
            <a:endParaRPr lang="es-MX" sz="3600" dirty="0" smtClean="0"/>
          </a:p>
          <a:p>
            <a:pPr algn="ctr"/>
            <a:r>
              <a:rPr lang="es-MX" sz="3600" b="1" dirty="0" smtClean="0"/>
              <a:t>Jóvenes</a:t>
            </a:r>
            <a:endParaRPr lang="es-MX" sz="3600" b="1" dirty="0"/>
          </a:p>
        </p:txBody>
      </p:sp>
    </p:spTree>
    <p:extLst>
      <p:ext uri="{BB962C8B-B14F-4D97-AF65-F5344CB8AC3E}">
        <p14:creationId xmlns:p14="http://schemas.microsoft.com/office/powerpoint/2010/main" val="3294234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98" y="-3673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19606" y="836712"/>
            <a:ext cx="7776864" cy="6370975"/>
          </a:xfrm>
          <a:prstGeom prst="rect">
            <a:avLst/>
          </a:prstGeom>
          <a:noFill/>
        </p:spPr>
        <p:txBody>
          <a:bodyPr wrap="square" rtlCol="0">
            <a:spAutoFit/>
          </a:bodyPr>
          <a:lstStyle/>
          <a:p>
            <a:pPr algn="ctr"/>
            <a:r>
              <a:rPr lang="es-MX" sz="2800" b="1" dirty="0" smtClean="0"/>
              <a:t>Jóvenes</a:t>
            </a:r>
            <a:endParaRPr lang="es-MX" sz="2800" b="1" dirty="0" smtClean="0"/>
          </a:p>
          <a:p>
            <a:endParaRPr lang="es-MX" sz="2800" b="1" dirty="0" smtClean="0"/>
          </a:p>
          <a:p>
            <a:r>
              <a:rPr lang="es-MX" sz="2800" b="1" dirty="0" smtClean="0"/>
              <a:t>Introducción</a:t>
            </a:r>
          </a:p>
          <a:p>
            <a:endParaRPr lang="es-MX" sz="2800" b="1" dirty="0" smtClean="0"/>
          </a:p>
          <a:p>
            <a:r>
              <a:rPr lang="es-MX" sz="2000" dirty="0"/>
              <a:t>Como lo establece el Plan Estatal de Desarrollo, la metodología es la de una política social, centrada en las personas –sujeto social- atendiendo cuatro dimensiones: a su ubicación en el ciclo de vida: niñas, niños y adolescentes, jóvenes, adultos entre 30 y 59 años y adultos mayores; a la situación de vulnerabilidad: mujeres, personas con alguna discapacidad, indígenas, jornaleros, migrantes y menonitas; a la protección integral de los Derechos Sociales: alimentación, salud, educación, ingreso, vivienda y servicios, seguridad social; y la construcción de cohesión social a través de la protección a los derechos de no discriminación, vida libre de violencia de género y ambiente sano, en los sujetos colectivos que se construyen en y por la convivencia, familias y comunidades.</a:t>
            </a:r>
          </a:p>
          <a:p>
            <a:endParaRPr lang="es-MX" sz="2800" b="1" dirty="0" smtClean="0"/>
          </a:p>
          <a:p>
            <a:endParaRPr lang="es-MX" sz="2800" dirty="0"/>
          </a:p>
          <a:p>
            <a:pPr algn="ctr"/>
            <a:endParaRPr lang="es-MX" sz="2000" b="1" dirty="0"/>
          </a:p>
        </p:txBody>
      </p:sp>
    </p:spTree>
    <p:extLst>
      <p:ext uri="{BB962C8B-B14F-4D97-AF65-F5344CB8AC3E}">
        <p14:creationId xmlns:p14="http://schemas.microsoft.com/office/powerpoint/2010/main" val="3963256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98" y="-3673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78903" y="1445829"/>
            <a:ext cx="8064896" cy="3231654"/>
          </a:xfrm>
          <a:prstGeom prst="rect">
            <a:avLst/>
          </a:prstGeom>
          <a:noFill/>
        </p:spPr>
        <p:txBody>
          <a:bodyPr wrap="square" rtlCol="0">
            <a:spAutoFit/>
          </a:bodyPr>
          <a:lstStyle/>
          <a:p>
            <a:r>
              <a:rPr lang="es-MX" sz="2400" b="1" dirty="0" smtClean="0"/>
              <a:t>Diagnóstico (general/regional)</a:t>
            </a:r>
          </a:p>
          <a:p>
            <a:endParaRPr lang="es-MX" sz="2000" dirty="0" smtClean="0"/>
          </a:p>
          <a:p>
            <a:r>
              <a:rPr lang="es-MX" sz="2000" dirty="0"/>
              <a:t>Para el censo 2010, la población de 18 a 29 años era de 665,382, el 49.7 por ciento son hombres y el 50.3 mujeres; 77.6 de esta población no asiste a la escuela, lo que nos permite inferir que este total de población carece de educación universitaria. La población joven que tiene déficit de derecho a la educación se divide en cinco indicadores: los que tienen primaria incompleta 3.5% (23,542), secundaria incompleta 4.6% (30,718), sin escolaridad 1.7% (11,958) y analfabetas 1.8% (12,020).</a:t>
            </a:r>
          </a:p>
          <a:p>
            <a:endParaRPr lang="es-MX" sz="2000" b="1" dirty="0"/>
          </a:p>
        </p:txBody>
      </p:sp>
    </p:spTree>
    <p:extLst>
      <p:ext uri="{BB962C8B-B14F-4D97-AF65-F5344CB8AC3E}">
        <p14:creationId xmlns:p14="http://schemas.microsoft.com/office/powerpoint/2010/main" val="1868140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20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833452"/>
            <a:ext cx="7128791" cy="461665"/>
          </a:xfrm>
          <a:prstGeom prst="rect">
            <a:avLst/>
          </a:prstGeom>
        </p:spPr>
        <p:txBody>
          <a:bodyPr wrap="square">
            <a:spAutoFit/>
          </a:bodyPr>
          <a:lstStyle/>
          <a:p>
            <a:pPr algn="ctr"/>
            <a:endParaRPr lang="es-MX" sz="2400" dirty="0"/>
          </a:p>
        </p:txBody>
      </p:sp>
      <p:sp>
        <p:nvSpPr>
          <p:cNvPr id="2" name="1 CuadroTexto"/>
          <p:cNvSpPr txBox="1"/>
          <p:nvPr/>
        </p:nvSpPr>
        <p:spPr>
          <a:xfrm>
            <a:off x="3254399" y="868828"/>
            <a:ext cx="3139257" cy="461665"/>
          </a:xfrm>
          <a:prstGeom prst="rect">
            <a:avLst/>
          </a:prstGeom>
          <a:noFill/>
        </p:spPr>
        <p:txBody>
          <a:bodyPr wrap="none" rtlCol="0">
            <a:spAutoFit/>
          </a:bodyPr>
          <a:lstStyle/>
          <a:p>
            <a:r>
              <a:rPr lang="es-MX" sz="2400" dirty="0" smtClean="0"/>
              <a:t>Objetivos de ejecución</a:t>
            </a:r>
            <a:endParaRPr lang="es-MX" sz="2400" dirty="0"/>
          </a:p>
        </p:txBody>
      </p:sp>
      <p:sp>
        <p:nvSpPr>
          <p:cNvPr id="4" name="3 Rectángulo"/>
          <p:cNvSpPr/>
          <p:nvPr/>
        </p:nvSpPr>
        <p:spPr>
          <a:xfrm>
            <a:off x="755576" y="1362909"/>
            <a:ext cx="7560839" cy="1354217"/>
          </a:xfrm>
          <a:prstGeom prst="rect">
            <a:avLst/>
          </a:prstGeom>
        </p:spPr>
        <p:txBody>
          <a:bodyPr wrap="square">
            <a:spAutoFit/>
          </a:bodyPr>
          <a:lstStyle/>
          <a:p>
            <a:pPr lvl="0"/>
            <a:r>
              <a:rPr lang="es-MX" sz="1600" b="1" dirty="0" smtClean="0"/>
              <a:t>Objetivo </a:t>
            </a:r>
            <a:r>
              <a:rPr lang="es-MX" sz="1600" b="1" dirty="0"/>
              <a:t>general</a:t>
            </a:r>
            <a:r>
              <a:rPr lang="es-MX" sz="1600" b="1" dirty="0" smtClean="0"/>
              <a:t>: 1. </a:t>
            </a:r>
            <a:r>
              <a:rPr lang="es-MX" sz="1600" dirty="0" smtClean="0"/>
              <a:t>Garantizar </a:t>
            </a:r>
            <a:r>
              <a:rPr lang="es-MX" sz="1600" dirty="0"/>
              <a:t>la protección de derechos de las y los jóvenes de 18 a 29 años</a:t>
            </a:r>
            <a:r>
              <a:rPr lang="es-MX" sz="1600" dirty="0" smtClean="0"/>
              <a:t>.</a:t>
            </a:r>
          </a:p>
          <a:p>
            <a:r>
              <a:rPr lang="es-MX" sz="1600" b="1" dirty="0" smtClean="0"/>
              <a:t>Objetivo </a:t>
            </a:r>
            <a:r>
              <a:rPr lang="es-MX" sz="1600" b="1" dirty="0"/>
              <a:t>Específico: </a:t>
            </a:r>
            <a:r>
              <a:rPr lang="es-MX" sz="1600" dirty="0"/>
              <a:t>1.1. Generar condiciones que permitan la participación y el ejercicio de derechos de las y los jóvenes de 18 a 29 años</a:t>
            </a:r>
            <a:r>
              <a:rPr lang="es-MX" sz="1600" dirty="0" smtClean="0"/>
              <a:t>.</a:t>
            </a:r>
          </a:p>
          <a:p>
            <a:endParaRPr lang="es-MX" dirty="0"/>
          </a:p>
        </p:txBody>
      </p:sp>
      <p:sp>
        <p:nvSpPr>
          <p:cNvPr id="9" name="Rectangle 2"/>
          <p:cNvSpPr>
            <a:spLocks noChangeArrowheads="1"/>
          </p:cNvSpPr>
          <p:nvPr/>
        </p:nvSpPr>
        <p:spPr bwMode="auto">
          <a:xfrm>
            <a:off x="1731963"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156034714"/>
              </p:ext>
            </p:extLst>
          </p:nvPr>
        </p:nvGraphicFramePr>
        <p:xfrm>
          <a:off x="951653" y="2640250"/>
          <a:ext cx="7600732" cy="2523744"/>
        </p:xfrm>
        <a:graphic>
          <a:graphicData uri="http://schemas.openxmlformats.org/drawingml/2006/table">
            <a:tbl>
              <a:tblPr firstRow="1" firstCol="1" bandRow="1"/>
              <a:tblGrid>
                <a:gridCol w="1748139"/>
                <a:gridCol w="5852593"/>
              </a:tblGrid>
              <a:tr h="0">
                <a:tc>
                  <a:txBody>
                    <a:bodyPr/>
                    <a:lstStyle/>
                    <a:p>
                      <a:pPr algn="ctr">
                        <a:lnSpc>
                          <a:spcPct val="115000"/>
                        </a:lnSpc>
                        <a:spcAft>
                          <a:spcPts val="0"/>
                        </a:spcAft>
                      </a:pPr>
                      <a:r>
                        <a:rPr lang="es-MX" sz="1600" b="1" dirty="0">
                          <a:effectLst/>
                          <a:latin typeface="Calibri"/>
                          <a:ea typeface="Calibri"/>
                          <a:cs typeface="Times New Roman"/>
                        </a:rPr>
                        <a:t>Estrategia</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1600" b="1">
                          <a:effectLst/>
                          <a:latin typeface="Calibri"/>
                          <a:ea typeface="Calibri"/>
                          <a:cs typeface="Times New Roman"/>
                        </a:rPr>
                        <a:t>Línea de Acción</a:t>
                      </a:r>
                      <a:endParaRPr lang="es-MX"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49293">
                <a:tc>
                  <a:txBody>
                    <a:bodyPr/>
                    <a:lstStyle/>
                    <a:p>
                      <a:pPr>
                        <a:lnSpc>
                          <a:spcPct val="115000"/>
                        </a:lnSpc>
                        <a:spcAft>
                          <a:spcPts val="0"/>
                        </a:spcAft>
                      </a:pPr>
                      <a:r>
                        <a:rPr lang="es-MX" sz="1600" dirty="0">
                          <a:effectLst/>
                          <a:latin typeface="Calibri"/>
                          <a:ea typeface="Calibri"/>
                          <a:cs typeface="Times New Roman"/>
                        </a:rPr>
                        <a:t>1.1.1.	Impulsar la cultura y el deporte como un vehículo para la cohesión social.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effectLst/>
                          <a:latin typeface="Calibri"/>
                          <a:ea typeface="Calibri"/>
                          <a:cs typeface="Times New Roman"/>
                        </a:rPr>
                        <a:t>1.1.1.1. Generar actividades culturales, deportivas y recreativas en centros y espacios comunitarios para la atención de jóvenes en riesgo.</a:t>
                      </a:r>
                    </a:p>
                    <a:p>
                      <a:pPr>
                        <a:lnSpc>
                          <a:spcPct val="115000"/>
                        </a:lnSpc>
                        <a:spcAft>
                          <a:spcPts val="0"/>
                        </a:spcAft>
                      </a:pPr>
                      <a:r>
                        <a:rPr lang="es-MX" sz="1600" dirty="0">
                          <a:effectLst/>
                          <a:latin typeface="Calibri"/>
                          <a:ea typeface="Calibri"/>
                          <a:cs typeface="Times New Roman"/>
                        </a:rPr>
                        <a:t>1.1.1.2. Diseñar y construir un modelo de centro de convivencia para jóvenes en riesgo.</a:t>
                      </a:r>
                    </a:p>
                    <a:p>
                      <a:pPr>
                        <a:lnSpc>
                          <a:spcPct val="115000"/>
                        </a:lnSpc>
                        <a:spcAft>
                          <a:spcPts val="0"/>
                        </a:spcAft>
                      </a:pPr>
                      <a:r>
                        <a:rPr lang="es-MX" sz="1600" dirty="0">
                          <a:effectLst/>
                          <a:latin typeface="Calibri"/>
                          <a:ea typeface="Calibri"/>
                          <a:cs typeface="Times New Roman"/>
                        </a:rPr>
                        <a:t>1.1.1.3. Capacitar a facilitadores y facilitadoras comunitarias en cultura de paz.</a:t>
                      </a:r>
                    </a:p>
                    <a:p>
                      <a:pPr>
                        <a:lnSpc>
                          <a:spcPct val="115000"/>
                        </a:lnSpc>
                        <a:spcAft>
                          <a:spcPts val="0"/>
                        </a:spcAft>
                      </a:pPr>
                      <a:r>
                        <a:rPr lang="es-MX" sz="1600" dirty="0">
                          <a:effectLst/>
                          <a:latin typeface="Calibri"/>
                          <a:ea typeface="Calibri"/>
                          <a:cs typeface="Times New Roman"/>
                        </a:rPr>
                        <a:t>1.1.1.4. Promover los liderazgos juveniles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4828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833452"/>
            <a:ext cx="7128791" cy="461665"/>
          </a:xfrm>
          <a:prstGeom prst="rect">
            <a:avLst/>
          </a:prstGeom>
        </p:spPr>
        <p:txBody>
          <a:bodyPr wrap="square">
            <a:spAutoFit/>
          </a:bodyPr>
          <a:lstStyle/>
          <a:p>
            <a:pPr algn="ctr"/>
            <a:endParaRPr lang="es-MX" sz="2400" dirty="0"/>
          </a:p>
        </p:txBody>
      </p:sp>
      <p:sp>
        <p:nvSpPr>
          <p:cNvPr id="9" name="Rectangle 2"/>
          <p:cNvSpPr>
            <a:spLocks noChangeArrowheads="1"/>
          </p:cNvSpPr>
          <p:nvPr/>
        </p:nvSpPr>
        <p:spPr bwMode="auto">
          <a:xfrm>
            <a:off x="1731963"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519119556"/>
              </p:ext>
            </p:extLst>
          </p:nvPr>
        </p:nvGraphicFramePr>
        <p:xfrm>
          <a:off x="735628" y="1196753"/>
          <a:ext cx="8012836" cy="5396433"/>
        </p:xfrm>
        <a:graphic>
          <a:graphicData uri="http://schemas.openxmlformats.org/drawingml/2006/table">
            <a:tbl>
              <a:tblPr firstRow="1" firstCol="1" bandRow="1"/>
              <a:tblGrid>
                <a:gridCol w="1900555"/>
                <a:gridCol w="6112281"/>
              </a:tblGrid>
              <a:tr h="378781">
                <a:tc>
                  <a:txBody>
                    <a:bodyPr/>
                    <a:lstStyle/>
                    <a:p>
                      <a:pPr algn="ctr">
                        <a:lnSpc>
                          <a:spcPct val="115000"/>
                        </a:lnSpc>
                        <a:spcAft>
                          <a:spcPts val="0"/>
                        </a:spcAft>
                      </a:pPr>
                      <a:r>
                        <a:rPr lang="es-MX" sz="1600" b="1" dirty="0">
                          <a:effectLst/>
                          <a:latin typeface="Calibri"/>
                          <a:ea typeface="Calibri"/>
                          <a:cs typeface="Times New Roman"/>
                        </a:rPr>
                        <a:t>Estrategia</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1600" b="1">
                          <a:effectLst/>
                          <a:latin typeface="Calibri"/>
                          <a:ea typeface="Calibri"/>
                          <a:cs typeface="Times New Roman"/>
                        </a:rPr>
                        <a:t>Línea de Acción</a:t>
                      </a:r>
                      <a:endParaRPr lang="es-MX"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nSpc>
                          <a:spcPct val="115000"/>
                        </a:lnSpc>
                        <a:spcAft>
                          <a:spcPts val="0"/>
                        </a:spcAft>
                      </a:pPr>
                      <a:r>
                        <a:rPr lang="es-MX" sz="1600" dirty="0">
                          <a:effectLst/>
                          <a:latin typeface="Calibri"/>
                          <a:ea typeface="Calibri"/>
                          <a:cs typeface="Times New Roman"/>
                        </a:rPr>
                        <a:t>1.1.1.	Impulsar la cultura y el deporte como un vehículo para la cohesión social.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effectLst/>
                          <a:latin typeface="Calibri"/>
                          <a:ea typeface="Calibri"/>
                          <a:cs typeface="Times New Roman"/>
                        </a:rPr>
                        <a:t>1.1.1.1. Generar actividades culturales, deportivas y recreativas en centros y espacios comunitarios para la atención de jóvenes en riesgo.</a:t>
                      </a:r>
                    </a:p>
                    <a:p>
                      <a:pPr>
                        <a:lnSpc>
                          <a:spcPct val="115000"/>
                        </a:lnSpc>
                        <a:spcAft>
                          <a:spcPts val="0"/>
                        </a:spcAft>
                      </a:pPr>
                      <a:r>
                        <a:rPr lang="es-MX" sz="1600" dirty="0">
                          <a:effectLst/>
                          <a:latin typeface="Calibri"/>
                          <a:ea typeface="Calibri"/>
                          <a:cs typeface="Times New Roman"/>
                        </a:rPr>
                        <a:t>1.1.1.2. Diseñar y construir un modelo de centro de convivencia para jóvenes en riesgo.</a:t>
                      </a:r>
                    </a:p>
                    <a:p>
                      <a:pPr>
                        <a:lnSpc>
                          <a:spcPct val="115000"/>
                        </a:lnSpc>
                        <a:spcAft>
                          <a:spcPts val="0"/>
                        </a:spcAft>
                      </a:pPr>
                      <a:r>
                        <a:rPr lang="es-MX" sz="1600" dirty="0">
                          <a:effectLst/>
                          <a:latin typeface="Calibri"/>
                          <a:ea typeface="Calibri"/>
                          <a:cs typeface="Times New Roman"/>
                        </a:rPr>
                        <a:t>1.1.1.3. Capacitar a facilitadores y facilitadoras comunitarias en cultura de paz.</a:t>
                      </a:r>
                    </a:p>
                    <a:p>
                      <a:pPr>
                        <a:lnSpc>
                          <a:spcPct val="115000"/>
                        </a:lnSpc>
                        <a:spcAft>
                          <a:spcPts val="0"/>
                        </a:spcAft>
                      </a:pPr>
                      <a:r>
                        <a:rPr lang="es-MX" sz="1600" dirty="0">
                          <a:effectLst/>
                          <a:latin typeface="Calibri"/>
                          <a:ea typeface="Calibri"/>
                          <a:cs typeface="Times New Roman"/>
                        </a:rPr>
                        <a:t>1.1.1.4. Promover los liderazgos juveniles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740">
                <a:tc>
                  <a:txBody>
                    <a:bodyPr/>
                    <a:lstStyle/>
                    <a:p>
                      <a:pPr>
                        <a:lnSpc>
                          <a:spcPct val="115000"/>
                        </a:lnSpc>
                        <a:spcAft>
                          <a:spcPts val="0"/>
                        </a:spcAft>
                      </a:pP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effectLst/>
                          <a:latin typeface="Calibri"/>
                          <a:ea typeface="Calibri"/>
                          <a:cs typeface="Times New Roman"/>
                        </a:rPr>
                        <a:t>1.1.2.1. Crear un programa de inclusión productiva y economía solidaria con participación de jóvenes.</a:t>
                      </a:r>
                    </a:p>
                    <a:p>
                      <a:pPr>
                        <a:lnSpc>
                          <a:spcPct val="115000"/>
                        </a:lnSpc>
                        <a:spcAft>
                          <a:spcPts val="0"/>
                        </a:spcAft>
                      </a:pPr>
                      <a:r>
                        <a:rPr lang="es-MX" sz="1600" dirty="0">
                          <a:effectLst/>
                          <a:latin typeface="Calibri"/>
                          <a:ea typeface="Calibri"/>
                          <a:cs typeface="Times New Roman"/>
                        </a:rPr>
                        <a:t>1.1.2.2. Crear un programa de capacitación de habilidades técnicas, humanas y sociales para la inclusión productiva y emprendimiento.</a:t>
                      </a:r>
                    </a:p>
                    <a:p>
                      <a:pPr>
                        <a:lnSpc>
                          <a:spcPct val="115000"/>
                        </a:lnSpc>
                        <a:spcAft>
                          <a:spcPts val="0"/>
                        </a:spcAft>
                      </a:pPr>
                      <a:r>
                        <a:rPr lang="es-MX" sz="1600" dirty="0">
                          <a:effectLst/>
                          <a:latin typeface="Calibri"/>
                          <a:ea typeface="Calibri"/>
                          <a:cs typeface="Times New Roman"/>
                        </a:rPr>
                        <a:t>1.1.2.3. Establecer espacios de vinculación entre la comunidad y el sistema de emprendimiento productivo. Capacitar sobre emprendimiento para las y los jóvenes en situación de riesgo.</a:t>
                      </a:r>
                    </a:p>
                    <a:p>
                      <a:pPr>
                        <a:lnSpc>
                          <a:spcPct val="115000"/>
                        </a:lnSpc>
                        <a:spcAft>
                          <a:spcPts val="0"/>
                        </a:spcAft>
                      </a:pPr>
                      <a:r>
                        <a:rPr lang="es-MX" sz="1600" dirty="0">
                          <a:effectLst/>
                          <a:latin typeface="Calibri"/>
                          <a:ea typeface="Calibri"/>
                          <a:cs typeface="Times New Roman"/>
                        </a:rPr>
                        <a:t>1.1.2.4. Generar oportunidades de gestión productiva en los municipios de mayor concurrencia de jóvenes sin estudios o trabajo.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7898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833452"/>
            <a:ext cx="7128791" cy="461665"/>
          </a:xfrm>
          <a:prstGeom prst="rect">
            <a:avLst/>
          </a:prstGeom>
        </p:spPr>
        <p:txBody>
          <a:bodyPr wrap="square">
            <a:spAutoFit/>
          </a:bodyPr>
          <a:lstStyle/>
          <a:p>
            <a:pPr algn="ctr"/>
            <a:endParaRPr lang="es-MX" sz="2400" dirty="0"/>
          </a:p>
        </p:txBody>
      </p:sp>
      <p:sp>
        <p:nvSpPr>
          <p:cNvPr id="9" name="Rectangle 2"/>
          <p:cNvSpPr>
            <a:spLocks noChangeArrowheads="1"/>
          </p:cNvSpPr>
          <p:nvPr/>
        </p:nvSpPr>
        <p:spPr bwMode="auto">
          <a:xfrm>
            <a:off x="1731963"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33960903"/>
              </p:ext>
            </p:extLst>
          </p:nvPr>
        </p:nvGraphicFramePr>
        <p:xfrm>
          <a:off x="755576" y="1628800"/>
          <a:ext cx="7632848" cy="3909314"/>
        </p:xfrm>
        <a:graphic>
          <a:graphicData uri="http://schemas.openxmlformats.org/drawingml/2006/table">
            <a:tbl>
              <a:tblPr firstRow="1" firstCol="1" bandRow="1"/>
              <a:tblGrid>
                <a:gridCol w="1900555"/>
                <a:gridCol w="5732293"/>
              </a:tblGrid>
              <a:tr h="0">
                <a:tc>
                  <a:txBody>
                    <a:bodyPr/>
                    <a:lstStyle/>
                    <a:p>
                      <a:pPr algn="ctr">
                        <a:lnSpc>
                          <a:spcPct val="115000"/>
                        </a:lnSpc>
                        <a:spcAft>
                          <a:spcPts val="0"/>
                        </a:spcAft>
                      </a:pPr>
                      <a:r>
                        <a:rPr lang="es-MX" sz="1600" b="1" dirty="0">
                          <a:effectLst/>
                          <a:latin typeface="Calibri"/>
                          <a:ea typeface="Calibri"/>
                          <a:cs typeface="Times New Roman"/>
                        </a:rPr>
                        <a:t>Estrategia</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1600" b="1">
                          <a:effectLst/>
                          <a:latin typeface="Calibri"/>
                          <a:ea typeface="Calibri"/>
                          <a:cs typeface="Times New Roman"/>
                        </a:rPr>
                        <a:t>Línea de Acción</a:t>
                      </a:r>
                      <a:endParaRPr lang="es-MX"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nSpc>
                          <a:spcPct val="115000"/>
                        </a:lnSpc>
                        <a:spcAft>
                          <a:spcPts val="0"/>
                        </a:spcAft>
                      </a:pPr>
                      <a:r>
                        <a:rPr lang="es-MX" sz="1600" dirty="0">
                          <a:effectLst/>
                          <a:latin typeface="Calibri"/>
                          <a:ea typeface="Calibri"/>
                          <a:cs typeface="Times New Roman"/>
                        </a:rPr>
                        <a:t>1.1.3. Propiciar el desarrollo comunitario de las y los jóvenes a través de su participación social.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effectLst/>
                          <a:latin typeface="Calibri"/>
                          <a:ea typeface="Calibri"/>
                          <a:cs typeface="Times New Roman"/>
                        </a:rPr>
                        <a:t>1.1.3.1. Abrir espacios para el desarrollo juvenil con líderes sociales que generen propuestas de políticas públicas.</a:t>
                      </a:r>
                    </a:p>
                    <a:p>
                      <a:pPr>
                        <a:lnSpc>
                          <a:spcPct val="115000"/>
                        </a:lnSpc>
                        <a:spcAft>
                          <a:spcPts val="0"/>
                        </a:spcAft>
                      </a:pPr>
                      <a:r>
                        <a:rPr lang="es-MX" sz="1600" dirty="0">
                          <a:effectLst/>
                          <a:latin typeface="Calibri"/>
                          <a:ea typeface="Calibri"/>
                          <a:cs typeface="Times New Roman"/>
                        </a:rPr>
                        <a:t>1.1.3.2. Diseñar una estrategia estatal para identificar la problemática y abordar las propuestas de solución desde la perspectiva de las y los jóvenes de las comunidades menonitas e indígenas.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600">
                          <a:effectLst/>
                          <a:latin typeface="Calibri"/>
                          <a:ea typeface="Calibri"/>
                          <a:cs typeface="Times New Roman"/>
                        </a:rPr>
                        <a:t>1.1.4. Alinear la legislación local con la legislación internacional en el tema de protección de los derechos de los y las jóvenes.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effectLst/>
                          <a:latin typeface="Calibri"/>
                          <a:ea typeface="Calibri"/>
                          <a:cs typeface="Times New Roman"/>
                        </a:rPr>
                        <a:t>1.1.4.1. Realizar propuestas de actualización de la legislación respecto al tema de protección de los derechos de las y los jóvenes.</a:t>
                      </a:r>
                    </a:p>
                    <a:p>
                      <a:pPr>
                        <a:lnSpc>
                          <a:spcPct val="115000"/>
                        </a:lnSpc>
                        <a:spcAft>
                          <a:spcPts val="0"/>
                        </a:spcAft>
                      </a:pPr>
                      <a:r>
                        <a:rPr lang="es-MX" sz="1600" dirty="0">
                          <a:effectLst/>
                          <a:latin typeface="Calibri"/>
                          <a:ea typeface="Calibri"/>
                          <a:cs typeface="Times New Roman"/>
                        </a:rPr>
                        <a:t>1.1.4.2. Generar comités que evalúen la política pública de la juventud.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7517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899592" y="908720"/>
            <a:ext cx="7772400" cy="432048"/>
          </a:xfrm>
        </p:spPr>
        <p:txBody>
          <a:bodyPr>
            <a:normAutofit fontScale="90000"/>
          </a:bodyPr>
          <a:lstStyle/>
          <a:p>
            <a:r>
              <a:rPr lang="es-MX" sz="2800" b="1" dirty="0">
                <a:solidFill>
                  <a:schemeClr val="tx1">
                    <a:lumMod val="75000"/>
                    <a:lumOff val="25000"/>
                  </a:schemeClr>
                </a:solidFill>
                <a:latin typeface="Gill Sans MT" pitchFamily="34" charset="0"/>
              </a:rPr>
              <a:t>Atribuciones</a:t>
            </a:r>
            <a:endParaRPr lang="es-MX" sz="2800" dirty="0"/>
          </a:p>
        </p:txBody>
      </p:sp>
      <p:sp>
        <p:nvSpPr>
          <p:cNvPr id="3" name="2 Rectángulo"/>
          <p:cNvSpPr/>
          <p:nvPr/>
        </p:nvSpPr>
        <p:spPr>
          <a:xfrm>
            <a:off x="683568" y="1844824"/>
            <a:ext cx="7776864" cy="3693319"/>
          </a:xfrm>
          <a:prstGeom prst="rect">
            <a:avLst/>
          </a:prstGeom>
        </p:spPr>
        <p:txBody>
          <a:bodyPr wrap="square">
            <a:spAutoFit/>
          </a:bodyPr>
          <a:lstStyle/>
          <a:p>
            <a:pPr marL="285750" lvl="0" indent="-285750">
              <a:buFont typeface="Arial" pitchFamily="34" charset="0"/>
              <a:buChar char="•"/>
            </a:pPr>
            <a:r>
              <a:rPr lang="es-ES" dirty="0">
                <a:solidFill>
                  <a:schemeClr val="tx1">
                    <a:lumMod val="75000"/>
                    <a:lumOff val="25000"/>
                  </a:schemeClr>
                </a:solidFill>
                <a:latin typeface="Gill Sans MT" pitchFamily="34" charset="0"/>
              </a:rPr>
              <a:t>Formular propuestas sobre la aplicación y orientación de la Política Estatal;</a:t>
            </a:r>
            <a:endParaRPr lang="es-MX" dirty="0">
              <a:solidFill>
                <a:schemeClr val="tx1">
                  <a:lumMod val="75000"/>
                  <a:lumOff val="25000"/>
                </a:schemeClr>
              </a:solidFill>
              <a:latin typeface="Gill Sans MT" pitchFamily="34" charset="0"/>
            </a:endParaRPr>
          </a:p>
          <a:p>
            <a:pPr marL="285750" lvl="0" indent="-285750">
              <a:buFont typeface="Arial" pitchFamily="34" charset="0"/>
              <a:buChar char="•"/>
            </a:pPr>
            <a:r>
              <a:rPr lang="es-ES" dirty="0">
                <a:solidFill>
                  <a:schemeClr val="tx1">
                    <a:lumMod val="75000"/>
                    <a:lumOff val="25000"/>
                  </a:schemeClr>
                </a:solidFill>
                <a:latin typeface="Gill Sans MT" pitchFamily="34" charset="0"/>
              </a:rPr>
              <a:t>Fomentar la participación ciudadana y de las organizaciones en el seguimiento, operación y opinión sobre la evaluación de la Política Estatal;</a:t>
            </a:r>
            <a:endParaRPr lang="es-MX" dirty="0">
              <a:solidFill>
                <a:schemeClr val="tx1">
                  <a:lumMod val="75000"/>
                  <a:lumOff val="25000"/>
                </a:schemeClr>
              </a:solidFill>
              <a:latin typeface="Gill Sans MT" pitchFamily="34" charset="0"/>
            </a:endParaRPr>
          </a:p>
          <a:p>
            <a:pPr marL="285750" lvl="0" indent="-285750">
              <a:buFont typeface="Arial" pitchFamily="34" charset="0"/>
              <a:buChar char="•"/>
            </a:pPr>
            <a:r>
              <a:rPr lang="es-ES" dirty="0">
                <a:solidFill>
                  <a:schemeClr val="tx1">
                    <a:lumMod val="75000"/>
                    <a:lumOff val="25000"/>
                  </a:schemeClr>
                </a:solidFill>
                <a:latin typeface="Gill Sans MT" pitchFamily="34" charset="0"/>
              </a:rPr>
              <a:t>Verificar la adecuada creación y funcionamiento de los Comités de Contraloría Social;</a:t>
            </a:r>
            <a:endParaRPr lang="es-MX" dirty="0">
              <a:solidFill>
                <a:schemeClr val="tx1">
                  <a:lumMod val="75000"/>
                  <a:lumOff val="25000"/>
                </a:schemeClr>
              </a:solidFill>
              <a:latin typeface="Gill Sans MT" pitchFamily="34" charset="0"/>
            </a:endParaRPr>
          </a:p>
          <a:p>
            <a:pPr marL="285750" lvl="0" indent="-285750">
              <a:buFont typeface="Arial" pitchFamily="34" charset="0"/>
              <a:buChar char="•"/>
            </a:pPr>
            <a:r>
              <a:rPr lang="es-ES" dirty="0">
                <a:solidFill>
                  <a:schemeClr val="tx1">
                    <a:lumMod val="75000"/>
                    <a:lumOff val="25000"/>
                  </a:schemeClr>
                </a:solidFill>
                <a:latin typeface="Gill Sans MT" pitchFamily="34" charset="0"/>
              </a:rPr>
              <a:t>Apoyar a las dependencias y entidades de la administración pública estatal, en la ejecución de los programas y proyectos a que se refiere el presente ordenamiento;</a:t>
            </a:r>
            <a:endParaRPr lang="es-MX" dirty="0">
              <a:solidFill>
                <a:schemeClr val="tx1">
                  <a:lumMod val="75000"/>
                  <a:lumOff val="25000"/>
                </a:schemeClr>
              </a:solidFill>
              <a:latin typeface="Gill Sans MT" pitchFamily="34" charset="0"/>
            </a:endParaRPr>
          </a:p>
          <a:p>
            <a:pPr marL="285750" lvl="0" indent="-285750">
              <a:buFont typeface="Arial" pitchFamily="34" charset="0"/>
              <a:buChar char="•"/>
            </a:pPr>
            <a:r>
              <a:rPr lang="es-ES" dirty="0">
                <a:solidFill>
                  <a:schemeClr val="tx1">
                    <a:lumMod val="75000"/>
                    <a:lumOff val="25000"/>
                  </a:schemeClr>
                </a:solidFill>
                <a:latin typeface="Gill Sans MT" pitchFamily="34" charset="0"/>
              </a:rPr>
              <a:t>Proponer y propiciar la colaboración de organismos públicos y privados, nacionales y extranjeros, en cuanto a asistencia técnica y financiamiento se refiere, para el diseño y operación de la Política Estatal;  </a:t>
            </a:r>
            <a:endParaRPr lang="es-MX" dirty="0">
              <a:solidFill>
                <a:schemeClr val="tx1">
                  <a:lumMod val="75000"/>
                  <a:lumOff val="25000"/>
                </a:schemeClr>
              </a:solidFill>
              <a:latin typeface="Gill Sans MT" pitchFamily="34" charset="0"/>
            </a:endParaRPr>
          </a:p>
          <a:p>
            <a:pPr marL="285750" lvl="0" indent="-285750">
              <a:buFont typeface="Arial" pitchFamily="34" charset="0"/>
              <a:buChar char="•"/>
            </a:pPr>
            <a:r>
              <a:rPr lang="es-ES" dirty="0">
                <a:solidFill>
                  <a:schemeClr val="tx1">
                    <a:lumMod val="75000"/>
                    <a:lumOff val="25000"/>
                  </a:schemeClr>
                </a:solidFill>
                <a:latin typeface="Gill Sans MT" pitchFamily="34" charset="0"/>
              </a:rPr>
              <a:t>Proponer la realización de estudios e investigaciones en la materia, así como conocer y opinar sobre los resultados de los mismos;</a:t>
            </a:r>
            <a:endParaRPr lang="es-MX" dirty="0">
              <a:solidFill>
                <a:schemeClr val="tx1">
                  <a:lumMod val="75000"/>
                  <a:lumOff val="25000"/>
                </a:schemeClr>
              </a:solidFill>
              <a:latin typeface="Gill Sans MT" pitchFamily="34" charset="0"/>
            </a:endParaRPr>
          </a:p>
        </p:txBody>
      </p:sp>
    </p:spTree>
    <p:extLst>
      <p:ext uri="{BB962C8B-B14F-4D97-AF65-F5344CB8AC3E}">
        <p14:creationId xmlns:p14="http://schemas.microsoft.com/office/powerpoint/2010/main" val="4192671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20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833452"/>
            <a:ext cx="7128791" cy="461665"/>
          </a:xfrm>
          <a:prstGeom prst="rect">
            <a:avLst/>
          </a:prstGeom>
        </p:spPr>
        <p:txBody>
          <a:bodyPr wrap="square">
            <a:spAutoFit/>
          </a:bodyPr>
          <a:lstStyle/>
          <a:p>
            <a:pPr algn="ctr"/>
            <a:endParaRPr lang="es-MX" sz="2400" dirty="0"/>
          </a:p>
        </p:txBody>
      </p:sp>
      <p:sp>
        <p:nvSpPr>
          <p:cNvPr id="2" name="1 CuadroTexto"/>
          <p:cNvSpPr txBox="1"/>
          <p:nvPr/>
        </p:nvSpPr>
        <p:spPr>
          <a:xfrm>
            <a:off x="3254399" y="868828"/>
            <a:ext cx="2730876" cy="461665"/>
          </a:xfrm>
          <a:prstGeom prst="rect">
            <a:avLst/>
          </a:prstGeom>
          <a:noFill/>
        </p:spPr>
        <p:txBody>
          <a:bodyPr wrap="none" rtlCol="0">
            <a:spAutoFit/>
          </a:bodyPr>
          <a:lstStyle/>
          <a:p>
            <a:r>
              <a:rPr lang="es-MX" sz="2400" smtClean="0"/>
              <a:t>Objetivos de gestión</a:t>
            </a:r>
            <a:endParaRPr lang="es-MX" sz="2400" dirty="0"/>
          </a:p>
        </p:txBody>
      </p:sp>
      <p:sp>
        <p:nvSpPr>
          <p:cNvPr id="4" name="3 Rectángulo"/>
          <p:cNvSpPr/>
          <p:nvPr/>
        </p:nvSpPr>
        <p:spPr>
          <a:xfrm>
            <a:off x="755576" y="1544588"/>
            <a:ext cx="7704856" cy="2308324"/>
          </a:xfrm>
          <a:prstGeom prst="rect">
            <a:avLst/>
          </a:prstGeom>
        </p:spPr>
        <p:txBody>
          <a:bodyPr wrap="square">
            <a:spAutoFit/>
          </a:bodyPr>
          <a:lstStyle/>
          <a:p>
            <a:r>
              <a:rPr lang="es-MX" b="1" dirty="0" smtClean="0"/>
              <a:t>Objetivo </a:t>
            </a:r>
            <a:r>
              <a:rPr lang="es-MX" b="1" dirty="0"/>
              <a:t>general</a:t>
            </a:r>
            <a:r>
              <a:rPr lang="es-MX" dirty="0" smtClean="0"/>
              <a:t>: 1</a:t>
            </a:r>
            <a:r>
              <a:rPr lang="es-MX" dirty="0"/>
              <a:t>. Garantizar la protección de derechos de las y los jóvenes de 18 a 29 años</a:t>
            </a:r>
            <a:r>
              <a:rPr lang="es-MX" dirty="0" smtClean="0"/>
              <a:t>.</a:t>
            </a:r>
          </a:p>
          <a:p>
            <a:endParaRPr lang="es-MX" dirty="0"/>
          </a:p>
          <a:p>
            <a:r>
              <a:rPr lang="es-MX" b="1" dirty="0"/>
              <a:t>Objetivo </a:t>
            </a:r>
            <a:r>
              <a:rPr lang="es-MX" b="1" dirty="0" smtClean="0"/>
              <a:t>específico</a:t>
            </a:r>
            <a:r>
              <a:rPr lang="es-MX" dirty="0" smtClean="0"/>
              <a:t>: 1.1</a:t>
            </a:r>
            <a:r>
              <a:rPr lang="es-MX" dirty="0"/>
              <a:t>.	Generar condiciones que permitan la participación y el ejercicio de derechos de las y los jóvenes de 18 a 29 años</a:t>
            </a:r>
          </a:p>
          <a:p>
            <a:r>
              <a:rPr lang="es-MX" dirty="0" smtClean="0"/>
              <a:t>  </a:t>
            </a:r>
          </a:p>
          <a:p>
            <a:pPr lvl="0"/>
            <a:endParaRPr lang="es-MX" dirty="0" smtClean="0"/>
          </a:p>
          <a:p>
            <a:pPr marL="342900" lvl="0" indent="-342900">
              <a:buFont typeface="+mj-lt"/>
              <a:buAutoNum type="arabicPeriod"/>
            </a:pPr>
            <a:endParaRPr lang="es-MX" dirty="0"/>
          </a:p>
        </p:txBody>
      </p:sp>
      <p:sp>
        <p:nvSpPr>
          <p:cNvPr id="9" name="Rectangle 2"/>
          <p:cNvSpPr>
            <a:spLocks noChangeArrowheads="1"/>
          </p:cNvSpPr>
          <p:nvPr/>
        </p:nvSpPr>
        <p:spPr bwMode="auto">
          <a:xfrm>
            <a:off x="1731963"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731963" y="3187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753531392"/>
              </p:ext>
            </p:extLst>
          </p:nvPr>
        </p:nvGraphicFramePr>
        <p:xfrm>
          <a:off x="767409" y="3622114"/>
          <a:ext cx="7704856" cy="1665986"/>
        </p:xfrm>
        <a:graphic>
          <a:graphicData uri="http://schemas.openxmlformats.org/drawingml/2006/table">
            <a:tbl>
              <a:tblPr firstRow="1" firstCol="1" bandRow="1"/>
              <a:tblGrid>
                <a:gridCol w="2016224"/>
                <a:gridCol w="5688632"/>
              </a:tblGrid>
              <a:tr h="0">
                <a:tc>
                  <a:txBody>
                    <a:bodyPr/>
                    <a:lstStyle/>
                    <a:p>
                      <a:pPr marL="457200" algn="ctr">
                        <a:lnSpc>
                          <a:spcPct val="115000"/>
                        </a:lnSpc>
                        <a:spcAft>
                          <a:spcPts val="0"/>
                        </a:spcAft>
                      </a:pPr>
                      <a:r>
                        <a:rPr lang="es-MX" sz="1600" b="1" dirty="0">
                          <a:effectLst/>
                          <a:latin typeface="Calibri"/>
                          <a:ea typeface="Calibri"/>
                          <a:cs typeface="Times New Roman"/>
                        </a:rPr>
                        <a:t>Estrategia</a:t>
                      </a:r>
                      <a:endParaRPr lang="es-MX" sz="16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457200" algn="ctr">
                        <a:lnSpc>
                          <a:spcPct val="115000"/>
                        </a:lnSpc>
                        <a:spcAft>
                          <a:spcPts val="0"/>
                        </a:spcAft>
                      </a:pPr>
                      <a:r>
                        <a:rPr lang="es-MX" sz="1600" b="1" dirty="0">
                          <a:effectLst/>
                          <a:latin typeface="Calibri"/>
                          <a:ea typeface="Calibri"/>
                          <a:cs typeface="Times New Roman"/>
                        </a:rPr>
                        <a:t>Líneas de Acción</a:t>
                      </a:r>
                      <a:endParaRPr lang="es-MX" sz="16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870377">
                <a:tc>
                  <a:txBody>
                    <a:bodyPr/>
                    <a:lstStyle/>
                    <a:p>
                      <a:pPr marL="457200">
                        <a:lnSpc>
                          <a:spcPct val="115000"/>
                        </a:lnSpc>
                        <a:spcAft>
                          <a:spcPts val="0"/>
                        </a:spcAft>
                      </a:pPr>
                      <a:r>
                        <a:rPr lang="es-MX" sz="1600" dirty="0">
                          <a:effectLst/>
                          <a:latin typeface="Calibri"/>
                          <a:ea typeface="Calibri"/>
                          <a:cs typeface="Times New Roman"/>
                        </a:rPr>
                        <a:t>1.1.1. Impulsar la cultura y el deporte como un vehículo para la cohesión social.</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s-MX" sz="1600" dirty="0">
                          <a:effectLst/>
                          <a:latin typeface="Calibri"/>
                          <a:ea typeface="Calibri"/>
                          <a:cs typeface="Times New Roman"/>
                        </a:rPr>
                        <a:t>1.1.1.1. Impulsar la construcción y/o recuperación de espacios deportivos, culturales y recreativos para favorecer el desarrollo integral de las y los jóvenes riesgo.</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6479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20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833452"/>
            <a:ext cx="7128791" cy="461665"/>
          </a:xfrm>
          <a:prstGeom prst="rect">
            <a:avLst/>
          </a:prstGeom>
        </p:spPr>
        <p:txBody>
          <a:bodyPr wrap="square">
            <a:spAutoFit/>
          </a:bodyPr>
          <a:lstStyle/>
          <a:p>
            <a:pPr algn="ctr"/>
            <a:endParaRPr lang="es-MX" sz="2400" dirty="0"/>
          </a:p>
        </p:txBody>
      </p:sp>
      <p:sp>
        <p:nvSpPr>
          <p:cNvPr id="2" name="1 CuadroTexto"/>
          <p:cNvSpPr txBox="1"/>
          <p:nvPr/>
        </p:nvSpPr>
        <p:spPr>
          <a:xfrm>
            <a:off x="3254399" y="868828"/>
            <a:ext cx="2730876" cy="461665"/>
          </a:xfrm>
          <a:prstGeom prst="rect">
            <a:avLst/>
          </a:prstGeom>
          <a:noFill/>
        </p:spPr>
        <p:txBody>
          <a:bodyPr wrap="none" rtlCol="0">
            <a:spAutoFit/>
          </a:bodyPr>
          <a:lstStyle/>
          <a:p>
            <a:r>
              <a:rPr lang="es-MX" sz="2400" smtClean="0"/>
              <a:t>Objetivos de gestión</a:t>
            </a:r>
            <a:endParaRPr lang="es-MX" sz="2400" dirty="0"/>
          </a:p>
        </p:txBody>
      </p:sp>
      <p:sp>
        <p:nvSpPr>
          <p:cNvPr id="9" name="Rectangle 2"/>
          <p:cNvSpPr>
            <a:spLocks noChangeArrowheads="1"/>
          </p:cNvSpPr>
          <p:nvPr/>
        </p:nvSpPr>
        <p:spPr bwMode="auto">
          <a:xfrm>
            <a:off x="1731963"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731963" y="3187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392875710"/>
              </p:ext>
            </p:extLst>
          </p:nvPr>
        </p:nvGraphicFramePr>
        <p:xfrm>
          <a:off x="899591" y="1700808"/>
          <a:ext cx="7704856" cy="4206240"/>
        </p:xfrm>
        <a:graphic>
          <a:graphicData uri="http://schemas.openxmlformats.org/drawingml/2006/table">
            <a:tbl>
              <a:tblPr firstRow="1" firstCol="1" bandRow="1"/>
              <a:tblGrid>
                <a:gridCol w="2016224"/>
                <a:gridCol w="5688632"/>
              </a:tblGrid>
              <a:tr h="37348">
                <a:tc>
                  <a:txBody>
                    <a:bodyPr/>
                    <a:lstStyle/>
                    <a:p>
                      <a:pPr marL="457200" algn="ctr">
                        <a:lnSpc>
                          <a:spcPct val="115000"/>
                        </a:lnSpc>
                        <a:spcAft>
                          <a:spcPts val="0"/>
                        </a:spcAft>
                      </a:pPr>
                      <a:r>
                        <a:rPr lang="es-MX" sz="1600" b="1" dirty="0">
                          <a:effectLst/>
                          <a:latin typeface="Calibri"/>
                          <a:ea typeface="Calibri"/>
                          <a:cs typeface="Times New Roman"/>
                        </a:rPr>
                        <a:t>Estrategia</a:t>
                      </a:r>
                      <a:endParaRPr lang="es-MX" sz="16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457200" algn="ctr">
                        <a:lnSpc>
                          <a:spcPct val="115000"/>
                        </a:lnSpc>
                        <a:spcAft>
                          <a:spcPts val="0"/>
                        </a:spcAft>
                      </a:pPr>
                      <a:r>
                        <a:rPr lang="es-MX" sz="1600" b="1" dirty="0">
                          <a:effectLst/>
                          <a:latin typeface="Calibri"/>
                          <a:ea typeface="Calibri"/>
                          <a:cs typeface="Times New Roman"/>
                        </a:rPr>
                        <a:t>Líneas de Acción</a:t>
                      </a:r>
                      <a:endParaRPr lang="es-MX" sz="16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81510">
                <a:tc>
                  <a:txBody>
                    <a:bodyPr/>
                    <a:lstStyle/>
                    <a:p>
                      <a:pPr>
                        <a:lnSpc>
                          <a:spcPct val="115000"/>
                        </a:lnSpc>
                        <a:spcAft>
                          <a:spcPts val="0"/>
                        </a:spcAft>
                      </a:pPr>
                      <a:r>
                        <a:rPr lang="es-MX" sz="1600" dirty="0">
                          <a:effectLst/>
                          <a:latin typeface="Calibri"/>
                          <a:ea typeface="Calibri"/>
                          <a:cs typeface="Times New Roman"/>
                        </a:rPr>
                        <a:t>1.1.2. Articular políticas que atiendan el desarrollo integral de los jóvenes en materia de salud.</a:t>
                      </a:r>
                    </a:p>
                    <a:p>
                      <a:pPr marL="457200">
                        <a:lnSpc>
                          <a:spcPct val="115000"/>
                        </a:lnSpc>
                        <a:spcAft>
                          <a:spcPts val="0"/>
                        </a:spcAft>
                      </a:pPr>
                      <a:r>
                        <a:rPr lang="es-MX" sz="1600" dirty="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effectLst/>
                          <a:latin typeface="Calibri"/>
                          <a:ea typeface="Calibri"/>
                          <a:cs typeface="Times New Roman"/>
                        </a:rPr>
                        <a:t>1.1.2.1. Implementar acciones coordinadas entre los tres órdenes de gobierno y la sociedad civil para la prevención del suicidio, depresión, adicciones, violencia y otros riesgos psicosociales.</a:t>
                      </a:r>
                    </a:p>
                    <a:p>
                      <a:pPr>
                        <a:lnSpc>
                          <a:spcPct val="115000"/>
                        </a:lnSpc>
                        <a:spcAft>
                          <a:spcPts val="0"/>
                        </a:spcAft>
                      </a:pPr>
                      <a:r>
                        <a:rPr lang="es-MX" sz="1600" dirty="0">
                          <a:effectLst/>
                          <a:latin typeface="Calibri"/>
                          <a:ea typeface="Calibri"/>
                          <a:cs typeface="Times New Roman"/>
                        </a:rPr>
                        <a:t>1.1.2.2. Implementar acciones coordinadas entre los tres órdenes de gobierno y la sociedad civil para la prevención de embarazo adolescente con perspectiva de juventudes y de derechos.</a:t>
                      </a:r>
                    </a:p>
                    <a:p>
                      <a:pPr>
                        <a:lnSpc>
                          <a:spcPct val="115000"/>
                        </a:lnSpc>
                        <a:spcAft>
                          <a:spcPts val="0"/>
                        </a:spcAft>
                      </a:pPr>
                      <a:r>
                        <a:rPr lang="es-MX" sz="1600" dirty="0">
                          <a:effectLst/>
                          <a:latin typeface="Calibri"/>
                          <a:ea typeface="Calibri"/>
                          <a:cs typeface="Times New Roman"/>
                        </a:rPr>
                        <a:t>1.1.2.3. Implementar acciones coordinadas entre los tres órdenes de gobierno y la sociedad civil para capacitar a jóvenes en educación sexual.</a:t>
                      </a:r>
                    </a:p>
                    <a:p>
                      <a:pPr>
                        <a:lnSpc>
                          <a:spcPct val="115000"/>
                        </a:lnSpc>
                        <a:spcAft>
                          <a:spcPts val="0"/>
                        </a:spcAft>
                      </a:pPr>
                      <a:r>
                        <a:rPr lang="es-MX" sz="1600" dirty="0">
                          <a:effectLst/>
                          <a:latin typeface="Calibri"/>
                          <a:ea typeface="Calibri"/>
                          <a:cs typeface="Times New Roman"/>
                        </a:rPr>
                        <a:t>1.1.2.4. Establecer un modelo de articulación y de vinculación para la actuación conjunta en la atención de jóvenes en situación de adicción, a través de proyectos de detección, seguimiento y ubicación de jóvenes en estas condiciones.</a:t>
                      </a:r>
                    </a:p>
                    <a:p>
                      <a:pPr marL="457200">
                        <a:lnSpc>
                          <a:spcPct val="115000"/>
                        </a:lnSpc>
                        <a:spcAft>
                          <a:spcPts val="0"/>
                        </a:spcAft>
                      </a:pPr>
                      <a:r>
                        <a:rPr lang="es-MX" sz="1600" dirty="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238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20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833452"/>
            <a:ext cx="7128791" cy="461665"/>
          </a:xfrm>
          <a:prstGeom prst="rect">
            <a:avLst/>
          </a:prstGeom>
        </p:spPr>
        <p:txBody>
          <a:bodyPr wrap="square">
            <a:spAutoFit/>
          </a:bodyPr>
          <a:lstStyle/>
          <a:p>
            <a:pPr algn="ctr"/>
            <a:endParaRPr lang="es-MX" sz="2400" dirty="0"/>
          </a:p>
        </p:txBody>
      </p:sp>
      <p:sp>
        <p:nvSpPr>
          <p:cNvPr id="2" name="1 CuadroTexto"/>
          <p:cNvSpPr txBox="1"/>
          <p:nvPr/>
        </p:nvSpPr>
        <p:spPr>
          <a:xfrm>
            <a:off x="3254399" y="868828"/>
            <a:ext cx="2730876" cy="461665"/>
          </a:xfrm>
          <a:prstGeom prst="rect">
            <a:avLst/>
          </a:prstGeom>
          <a:noFill/>
        </p:spPr>
        <p:txBody>
          <a:bodyPr wrap="none" rtlCol="0">
            <a:spAutoFit/>
          </a:bodyPr>
          <a:lstStyle/>
          <a:p>
            <a:r>
              <a:rPr lang="es-MX" sz="2400" smtClean="0"/>
              <a:t>Objetivos de gestión</a:t>
            </a:r>
            <a:endParaRPr lang="es-MX" sz="2400" dirty="0"/>
          </a:p>
        </p:txBody>
      </p:sp>
      <p:sp>
        <p:nvSpPr>
          <p:cNvPr id="9" name="Rectangle 2"/>
          <p:cNvSpPr>
            <a:spLocks noChangeArrowheads="1"/>
          </p:cNvSpPr>
          <p:nvPr/>
        </p:nvSpPr>
        <p:spPr bwMode="auto">
          <a:xfrm>
            <a:off x="1731963"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731963" y="3187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20877288"/>
              </p:ext>
            </p:extLst>
          </p:nvPr>
        </p:nvGraphicFramePr>
        <p:xfrm>
          <a:off x="1187624" y="1484784"/>
          <a:ext cx="7272808" cy="4271130"/>
        </p:xfrm>
        <a:graphic>
          <a:graphicData uri="http://schemas.openxmlformats.org/drawingml/2006/table">
            <a:tbl>
              <a:tblPr firstRow="1" firstCol="1" bandRow="1"/>
              <a:tblGrid>
                <a:gridCol w="2623820"/>
                <a:gridCol w="4648988"/>
              </a:tblGrid>
              <a:tr h="504056">
                <a:tc>
                  <a:txBody>
                    <a:bodyPr/>
                    <a:lstStyle/>
                    <a:p>
                      <a:pPr marL="457200" algn="ctr">
                        <a:lnSpc>
                          <a:spcPct val="115000"/>
                        </a:lnSpc>
                        <a:spcAft>
                          <a:spcPts val="0"/>
                        </a:spcAft>
                      </a:pPr>
                      <a:r>
                        <a:rPr lang="es-MX" sz="1800" b="1" dirty="0">
                          <a:effectLst/>
                          <a:latin typeface="Calibri"/>
                          <a:ea typeface="Calibri"/>
                          <a:cs typeface="Times New Roman"/>
                        </a:rPr>
                        <a:t>Estrategia</a:t>
                      </a:r>
                      <a:endParaRPr lang="es-MX"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457200" algn="ctr">
                        <a:lnSpc>
                          <a:spcPct val="115000"/>
                        </a:lnSpc>
                        <a:spcAft>
                          <a:spcPts val="0"/>
                        </a:spcAft>
                      </a:pPr>
                      <a:r>
                        <a:rPr lang="es-MX" sz="1800" b="1">
                          <a:effectLst/>
                          <a:latin typeface="Calibri"/>
                          <a:ea typeface="Calibri"/>
                          <a:cs typeface="Times New Roman"/>
                        </a:rPr>
                        <a:t>Líneas de Acción</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nSpc>
                          <a:spcPct val="115000"/>
                        </a:lnSpc>
                        <a:spcAft>
                          <a:spcPts val="0"/>
                        </a:spcAft>
                      </a:pPr>
                      <a:r>
                        <a:rPr lang="es-MX" sz="1800" dirty="0">
                          <a:effectLst/>
                          <a:latin typeface="Calibri"/>
                          <a:ea typeface="Calibri"/>
                          <a:cs typeface="Times New Roman"/>
                        </a:rPr>
                        <a:t>1.1.3. Contribuir a la creación de políticas sociales que fomenten la permanencia educativa de las y los jóvenes.</a:t>
                      </a:r>
                    </a:p>
                    <a:p>
                      <a:pPr>
                        <a:lnSpc>
                          <a:spcPct val="115000"/>
                        </a:lnSpc>
                        <a:spcAft>
                          <a:spcPts val="0"/>
                        </a:spcAft>
                      </a:pPr>
                      <a:r>
                        <a:rPr lang="es-MX"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effectLst/>
                          <a:latin typeface="Calibri"/>
                          <a:ea typeface="Calibri"/>
                          <a:cs typeface="Times New Roman"/>
                        </a:rPr>
                        <a:t>1.1.3.1. Propiciar programas de ampliación de las oportunidades académicas para población vulnerada a través de proyectos de educación en línea, virtual o ampliación de instalaciones educativas.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800">
                          <a:effectLst/>
                          <a:latin typeface="Calibri"/>
                          <a:ea typeface="Calibri"/>
                          <a:cs typeface="Times New Roman"/>
                        </a:rPr>
                        <a:t>1.1.4. Propiciar el desarrollo comunitario de las y los jóvenes a través de su participación social.</a:t>
                      </a:r>
                    </a:p>
                    <a:p>
                      <a:pPr>
                        <a:lnSpc>
                          <a:spcPct val="115000"/>
                        </a:lnSpc>
                        <a:spcAft>
                          <a:spcPts val="0"/>
                        </a:spcAft>
                      </a:pPr>
                      <a:r>
                        <a:rPr lang="es-MX"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effectLst/>
                          <a:latin typeface="Calibri"/>
                          <a:ea typeface="Calibri"/>
                          <a:cs typeface="Times New Roman"/>
                        </a:rPr>
                        <a:t>1.1.4.1. Diseñar y coordinar un programa interinstitucional para personas jóvenes migrantes y jóvenes jornaleros que coadyuve al desarrollo personal y protección de sus derechos.</a:t>
                      </a:r>
                    </a:p>
                    <a:p>
                      <a:pPr>
                        <a:lnSpc>
                          <a:spcPct val="115000"/>
                        </a:lnSpc>
                        <a:spcAft>
                          <a:spcPts val="0"/>
                        </a:spcAft>
                      </a:pPr>
                      <a:r>
                        <a:rPr lang="es-MX"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4380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01" y="-3673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7624" y="602620"/>
            <a:ext cx="7128791" cy="461665"/>
          </a:xfrm>
          <a:prstGeom prst="rect">
            <a:avLst/>
          </a:prstGeom>
        </p:spPr>
        <p:txBody>
          <a:bodyPr wrap="square">
            <a:spAutoFit/>
          </a:bodyPr>
          <a:lstStyle/>
          <a:p>
            <a:pPr algn="ctr"/>
            <a:endParaRPr lang="es-MX" sz="2400" dirty="0"/>
          </a:p>
        </p:txBody>
      </p:sp>
      <p:sp>
        <p:nvSpPr>
          <p:cNvPr id="2" name="1 CuadroTexto"/>
          <p:cNvSpPr txBox="1"/>
          <p:nvPr/>
        </p:nvSpPr>
        <p:spPr>
          <a:xfrm>
            <a:off x="755576" y="1007974"/>
            <a:ext cx="3190745" cy="461665"/>
          </a:xfrm>
          <a:prstGeom prst="rect">
            <a:avLst/>
          </a:prstGeom>
          <a:noFill/>
        </p:spPr>
        <p:txBody>
          <a:bodyPr wrap="none" rtlCol="0">
            <a:spAutoFit/>
          </a:bodyPr>
          <a:lstStyle/>
          <a:p>
            <a:r>
              <a:rPr lang="es-MX" sz="2400" dirty="0" smtClean="0"/>
              <a:t>Jóvenes de 18 a 29 años</a:t>
            </a:r>
            <a:endParaRPr lang="es-MX" sz="2400" dirty="0"/>
          </a:p>
        </p:txBody>
      </p:sp>
      <p:sp>
        <p:nvSpPr>
          <p:cNvPr id="6" name="5 Rectángulo"/>
          <p:cNvSpPr/>
          <p:nvPr/>
        </p:nvSpPr>
        <p:spPr>
          <a:xfrm>
            <a:off x="3707904" y="694953"/>
            <a:ext cx="3004477" cy="369332"/>
          </a:xfrm>
          <a:prstGeom prst="rect">
            <a:avLst/>
          </a:prstGeom>
        </p:spPr>
        <p:txBody>
          <a:bodyPr wrap="none">
            <a:spAutoFit/>
          </a:bodyPr>
          <a:lstStyle/>
          <a:p>
            <a:r>
              <a:rPr lang="es-MX" dirty="0"/>
              <a:t>Matriz de Indicadores y metas</a:t>
            </a:r>
          </a:p>
        </p:txBody>
      </p:sp>
      <p:graphicFrame>
        <p:nvGraphicFramePr>
          <p:cNvPr id="15" name="14 Tabla"/>
          <p:cNvGraphicFramePr>
            <a:graphicFrameLocks noGrp="1"/>
          </p:cNvGraphicFramePr>
          <p:nvPr>
            <p:extLst>
              <p:ext uri="{D42A27DB-BD31-4B8C-83A1-F6EECF244321}">
                <p14:modId xmlns:p14="http://schemas.microsoft.com/office/powerpoint/2010/main" val="2438524539"/>
              </p:ext>
            </p:extLst>
          </p:nvPr>
        </p:nvGraphicFramePr>
        <p:xfrm>
          <a:off x="719571" y="1591140"/>
          <a:ext cx="8064896" cy="4553519"/>
        </p:xfrm>
        <a:graphic>
          <a:graphicData uri="http://schemas.openxmlformats.org/drawingml/2006/table">
            <a:tbl>
              <a:tblPr/>
              <a:tblGrid>
                <a:gridCol w="2088232"/>
                <a:gridCol w="936104"/>
                <a:gridCol w="1224136"/>
                <a:gridCol w="1440160"/>
                <a:gridCol w="864096"/>
                <a:gridCol w="576064"/>
                <a:gridCol w="936104"/>
              </a:tblGrid>
              <a:tr h="393067">
                <a:tc>
                  <a:txBody>
                    <a:bodyPr/>
                    <a:lstStyle/>
                    <a:p>
                      <a:pPr>
                        <a:lnSpc>
                          <a:spcPct val="115000"/>
                        </a:lnSpc>
                        <a:spcAft>
                          <a:spcPts val="1000"/>
                        </a:spcAft>
                      </a:pPr>
                      <a:r>
                        <a:rPr lang="es-MX" sz="1200" b="1" dirty="0">
                          <a:effectLst/>
                          <a:latin typeface="Calibri"/>
                          <a:ea typeface="Calibri"/>
                          <a:cs typeface="Times New Roman"/>
                        </a:rPr>
                        <a:t>Nombre del indicador </a:t>
                      </a:r>
                      <a:endParaRPr lang="es-MX" sz="1200" dirty="0">
                        <a:effectLst/>
                        <a:latin typeface="Calibri"/>
                        <a:ea typeface="Calibri"/>
                        <a:cs typeface="Times New Roman"/>
                      </a:endParaRP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MX" sz="1200" b="1">
                          <a:effectLst/>
                          <a:latin typeface="Calibri"/>
                          <a:ea typeface="Calibri"/>
                          <a:cs typeface="Times New Roman"/>
                        </a:rPr>
                        <a:t>Unidad de medida </a:t>
                      </a:r>
                      <a:endParaRPr lang="es-MX" sz="1200">
                        <a:effectLst/>
                        <a:latin typeface="Calibri"/>
                        <a:ea typeface="Calibri"/>
                        <a:cs typeface="Times New Roman"/>
                      </a:endParaRP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MX" sz="1200" b="1">
                          <a:effectLst/>
                          <a:latin typeface="Calibri"/>
                          <a:ea typeface="Calibri"/>
                          <a:cs typeface="Times New Roman"/>
                        </a:rPr>
                        <a:t>Fuente </a:t>
                      </a:r>
                      <a:endParaRPr lang="es-MX" sz="1200">
                        <a:effectLst/>
                        <a:latin typeface="Calibri"/>
                        <a:ea typeface="Calibri"/>
                        <a:cs typeface="Times New Roman"/>
                      </a:endParaRP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MX" sz="1200" b="1">
                          <a:effectLst/>
                          <a:latin typeface="Calibri"/>
                          <a:ea typeface="Calibri"/>
                          <a:cs typeface="Times New Roman"/>
                        </a:rPr>
                        <a:t>Línea base </a:t>
                      </a:r>
                      <a:endParaRPr lang="es-MX" sz="1200">
                        <a:effectLst/>
                        <a:latin typeface="Calibri"/>
                        <a:ea typeface="Calibri"/>
                        <a:cs typeface="Times New Roman"/>
                      </a:endParaRP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MX" sz="1200" b="1">
                          <a:effectLst/>
                          <a:latin typeface="Calibri"/>
                          <a:ea typeface="Calibri"/>
                          <a:cs typeface="Times New Roman"/>
                        </a:rPr>
                        <a:t>Meta anual </a:t>
                      </a:r>
                      <a:endParaRPr lang="es-MX" sz="1200">
                        <a:effectLst/>
                        <a:latin typeface="Calibri"/>
                        <a:ea typeface="Calibri"/>
                        <a:cs typeface="Times New Roman"/>
                      </a:endParaRP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MX" sz="1200" b="1">
                          <a:effectLst/>
                          <a:latin typeface="Calibri"/>
                          <a:ea typeface="Calibri"/>
                          <a:cs typeface="Times New Roman"/>
                        </a:rPr>
                        <a:t>Meta 2021 </a:t>
                      </a:r>
                      <a:endParaRPr lang="es-MX" sz="1200">
                        <a:effectLst/>
                        <a:latin typeface="Calibri"/>
                        <a:ea typeface="Calibri"/>
                        <a:cs typeface="Times New Roman"/>
                      </a:endParaRP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MX" sz="1200" b="1">
                          <a:effectLst/>
                          <a:latin typeface="Calibri"/>
                          <a:ea typeface="Calibri"/>
                          <a:cs typeface="Times New Roman"/>
                        </a:rPr>
                        <a:t>Frecuencia de medición </a:t>
                      </a:r>
                      <a:endParaRPr lang="es-MX" sz="1200">
                        <a:effectLst/>
                        <a:latin typeface="Calibri"/>
                        <a:ea typeface="Calibri"/>
                        <a:cs typeface="Times New Roman"/>
                      </a:endParaRP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381430">
                <a:tc>
                  <a:txBody>
                    <a:bodyPr/>
                    <a:lstStyle/>
                    <a:p>
                      <a:pPr>
                        <a:lnSpc>
                          <a:spcPct val="115000"/>
                        </a:lnSpc>
                        <a:spcAft>
                          <a:spcPts val="1000"/>
                        </a:spcAft>
                      </a:pPr>
                      <a:r>
                        <a:rPr lang="es-MX" sz="1200" dirty="0">
                          <a:effectLst/>
                          <a:latin typeface="Calibri"/>
                          <a:ea typeface="Calibri"/>
                          <a:cs typeface="Times New Roman"/>
                        </a:rPr>
                        <a:t>Variación porcentual de infraestructura social básica destinada a atención de jóvenes, existente en 2016, respecto a 2021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Infraestructura social básica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Secretaría de Desarrollo Social 2016, Informe de Gobierno 2021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Número de centros comunitarios existentes (45)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5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70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Anual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155">
                <a:tc>
                  <a:txBody>
                    <a:bodyPr/>
                    <a:lstStyle/>
                    <a:p>
                      <a:pPr>
                        <a:lnSpc>
                          <a:spcPct val="115000"/>
                        </a:lnSpc>
                        <a:spcAft>
                          <a:spcPts val="1000"/>
                        </a:spcAft>
                      </a:pPr>
                      <a:r>
                        <a:rPr lang="es-MX" sz="1200" dirty="0">
                          <a:effectLst/>
                          <a:latin typeface="Calibri"/>
                          <a:ea typeface="Calibri"/>
                          <a:cs typeface="Times New Roman"/>
                        </a:rPr>
                        <a:t>Número de grupos de jóvenes de 18 a 29 que participan en espacios culturales y deportivos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Jóvenes de 18 a 29 años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Secretaría de Desarrollo Social 2016, Informe de Gobierno 2021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0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12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60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Anual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155">
                <a:tc>
                  <a:txBody>
                    <a:bodyPr/>
                    <a:lstStyle/>
                    <a:p>
                      <a:pPr>
                        <a:lnSpc>
                          <a:spcPct val="115000"/>
                        </a:lnSpc>
                        <a:spcAft>
                          <a:spcPts val="1000"/>
                        </a:spcAft>
                      </a:pPr>
                      <a:r>
                        <a:rPr lang="es-MX" sz="1200">
                          <a:effectLst/>
                          <a:latin typeface="Calibri"/>
                          <a:ea typeface="Calibri"/>
                          <a:cs typeface="Times New Roman"/>
                        </a:rPr>
                        <a:t>Número de grupos de jóvenes de 18 a 29 que participaron el proyectos de emprendimiento productivo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Grupos de jóvenes de 18 a 29 años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Secretaría de Desarrollo Social 2016, Informe de Gobierno 2021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0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15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60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Semestral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155">
                <a:tc>
                  <a:txBody>
                    <a:bodyPr/>
                    <a:lstStyle/>
                    <a:p>
                      <a:pPr>
                        <a:lnSpc>
                          <a:spcPct val="115000"/>
                        </a:lnSpc>
                        <a:spcAft>
                          <a:spcPts val="1000"/>
                        </a:spcAft>
                      </a:pPr>
                      <a:r>
                        <a:rPr lang="es-MX" sz="1200" dirty="0">
                          <a:effectLst/>
                          <a:latin typeface="Calibri"/>
                          <a:ea typeface="Calibri"/>
                          <a:cs typeface="Times New Roman"/>
                        </a:rPr>
                        <a:t>Número de propuestas de participación de las y los jóvenes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Propuestas presentadas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Secretaría de Desarrollo Social 2016, Informe de Gobierno 2021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effectLst/>
                          <a:latin typeface="Calibri"/>
                          <a:ea typeface="Calibri"/>
                          <a:cs typeface="Times New Roman"/>
                        </a:rPr>
                        <a:t>0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15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60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effectLst/>
                          <a:latin typeface="Calibri"/>
                          <a:ea typeface="Calibri"/>
                          <a:cs typeface="Times New Roman"/>
                        </a:rPr>
                        <a:t>Anual </a:t>
                      </a:r>
                    </a:p>
                  </a:txBody>
                  <a:tcPr marL="46609" marR="46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Rectangle 6"/>
          <p:cNvSpPr>
            <a:spLocks noChangeArrowheads="1"/>
          </p:cNvSpPr>
          <p:nvPr/>
        </p:nvSpPr>
        <p:spPr bwMode="auto">
          <a:xfrm>
            <a:off x="2140381" y="152940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8640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91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340768"/>
            <a:ext cx="7776864" cy="5112568"/>
          </a:xfrm>
        </p:spPr>
        <p:txBody>
          <a:bodyPr>
            <a:normAutofit fontScale="85000" lnSpcReduction="10000"/>
          </a:bodyPr>
          <a:lstStyle/>
          <a:p>
            <a:pPr marL="342900" lvl="0" indent="-342900" algn="l">
              <a:buFont typeface="Arial" pitchFamily="34" charset="0"/>
              <a:buChar char="•"/>
            </a:pPr>
            <a:r>
              <a:rPr lang="es-ES" sz="2400" dirty="0">
                <a:solidFill>
                  <a:schemeClr val="tx1">
                    <a:lumMod val="75000"/>
                    <a:lumOff val="25000"/>
                  </a:schemeClr>
                </a:solidFill>
                <a:latin typeface="Gill Sans MT" pitchFamily="34" charset="0"/>
              </a:rPr>
              <a:t>Sugerir la realización de auditorías a programas prioritarios cuando lo considere pertinente;</a:t>
            </a:r>
            <a:endParaRPr lang="es-MX" sz="2400" dirty="0">
              <a:solidFill>
                <a:schemeClr val="tx1">
                  <a:lumMod val="75000"/>
                  <a:lumOff val="25000"/>
                </a:schemeClr>
              </a:solidFill>
              <a:latin typeface="Gill Sans MT" pitchFamily="34" charset="0"/>
            </a:endParaRPr>
          </a:p>
          <a:p>
            <a:pPr marL="342900" lvl="0" indent="-342900" algn="l">
              <a:buFont typeface="Arial" pitchFamily="34" charset="0"/>
              <a:buChar char="•"/>
            </a:pPr>
            <a:r>
              <a:rPr lang="es-ES" sz="2400" dirty="0">
                <a:solidFill>
                  <a:schemeClr val="tx1">
                    <a:lumMod val="75000"/>
                    <a:lumOff val="25000"/>
                  </a:schemeClr>
                </a:solidFill>
                <a:latin typeface="Gill Sans MT" pitchFamily="34" charset="0"/>
              </a:rPr>
              <a:t>Recomendar la celebración de acuerdos y convenios de colaboración entre las dependencias y entidades de la administración pública estatal, con las del ejecutivo federal, de otras entidades federativas y de los ayuntamientos, así como con organizaciones nacionales o internacionales, involucradas en la formulación y ejecución de políticas en materia de desarrollo social y humano;</a:t>
            </a:r>
            <a:endParaRPr lang="es-MX" sz="2400" dirty="0">
              <a:solidFill>
                <a:schemeClr val="tx1">
                  <a:lumMod val="75000"/>
                  <a:lumOff val="25000"/>
                </a:schemeClr>
              </a:solidFill>
              <a:latin typeface="Gill Sans MT" pitchFamily="34" charset="0"/>
            </a:endParaRPr>
          </a:p>
          <a:p>
            <a:pPr marL="342900" lvl="0" indent="-342900" algn="l">
              <a:buFont typeface="Arial" pitchFamily="34" charset="0"/>
              <a:buChar char="•"/>
            </a:pPr>
            <a:r>
              <a:rPr lang="es-ES" sz="2400" dirty="0">
                <a:solidFill>
                  <a:schemeClr val="tx1">
                    <a:lumMod val="75000"/>
                    <a:lumOff val="25000"/>
                  </a:schemeClr>
                </a:solidFill>
                <a:latin typeface="Gill Sans MT" pitchFamily="34" charset="0"/>
              </a:rPr>
              <a:t>Integrar las comisiones y grupos de trabajo que sean necesarios para el ejercicio de sus atribuciones;</a:t>
            </a:r>
            <a:endParaRPr lang="es-MX" sz="2400" dirty="0">
              <a:solidFill>
                <a:schemeClr val="tx1">
                  <a:lumMod val="75000"/>
                  <a:lumOff val="25000"/>
                </a:schemeClr>
              </a:solidFill>
              <a:latin typeface="Gill Sans MT" pitchFamily="34" charset="0"/>
            </a:endParaRPr>
          </a:p>
          <a:p>
            <a:pPr marL="342900" lvl="0" indent="-342900" algn="l">
              <a:buFont typeface="Arial" pitchFamily="34" charset="0"/>
              <a:buChar char="•"/>
            </a:pPr>
            <a:r>
              <a:rPr lang="es-ES" sz="2400" dirty="0">
                <a:solidFill>
                  <a:schemeClr val="tx1">
                    <a:lumMod val="75000"/>
                    <a:lumOff val="25000"/>
                  </a:schemeClr>
                </a:solidFill>
                <a:latin typeface="Gill Sans MT" pitchFamily="34" charset="0"/>
              </a:rPr>
              <a:t>Coadyuvar con la Secretaría en la actualización del Padrón General;</a:t>
            </a:r>
            <a:endParaRPr lang="es-MX" sz="2400" dirty="0">
              <a:solidFill>
                <a:schemeClr val="tx1">
                  <a:lumMod val="75000"/>
                  <a:lumOff val="25000"/>
                </a:schemeClr>
              </a:solidFill>
              <a:latin typeface="Gill Sans MT" pitchFamily="34" charset="0"/>
            </a:endParaRPr>
          </a:p>
          <a:p>
            <a:pPr marL="342900" lvl="0" indent="-342900" algn="l">
              <a:buFont typeface="Arial" pitchFamily="34" charset="0"/>
              <a:buChar char="•"/>
            </a:pPr>
            <a:r>
              <a:rPr lang="es-ES" sz="2400" dirty="0">
                <a:solidFill>
                  <a:schemeClr val="tx1">
                    <a:lumMod val="75000"/>
                    <a:lumOff val="25000"/>
                  </a:schemeClr>
                </a:solidFill>
                <a:latin typeface="Gill Sans MT" pitchFamily="34" charset="0"/>
              </a:rPr>
              <a:t>Proponer al Ejecutivo del Estado programas y proyectos tendentes a generar en la sociedad una cultura de desarrollo social y humano;</a:t>
            </a:r>
            <a:endParaRPr lang="es-MX" sz="2400" dirty="0">
              <a:solidFill>
                <a:schemeClr val="tx1">
                  <a:lumMod val="75000"/>
                  <a:lumOff val="25000"/>
                </a:schemeClr>
              </a:solidFill>
              <a:latin typeface="Gill Sans MT" pitchFamily="34" charset="0"/>
            </a:endParaRPr>
          </a:p>
          <a:p>
            <a:pPr marL="342900" lvl="0" indent="-342900" algn="l">
              <a:buFont typeface="Arial" pitchFamily="34" charset="0"/>
              <a:buChar char="•"/>
            </a:pPr>
            <a:r>
              <a:rPr lang="es-ES" sz="2400" dirty="0">
                <a:solidFill>
                  <a:schemeClr val="tx1">
                    <a:lumMod val="75000"/>
                    <a:lumOff val="25000"/>
                  </a:schemeClr>
                </a:solidFill>
                <a:latin typeface="Gill Sans MT" pitchFamily="34" charset="0"/>
              </a:rPr>
              <a:t>Emitir opinión sobre los resultados, sugerencias y recomendaciones de las evaluaciones a los programas y proyectos de la Política Estatal;</a:t>
            </a:r>
            <a:endParaRPr lang="es-MX" sz="2400" dirty="0">
              <a:solidFill>
                <a:schemeClr val="tx1">
                  <a:lumMod val="75000"/>
                  <a:lumOff val="25000"/>
                </a:schemeClr>
              </a:solidFill>
              <a:latin typeface="Gill Sans MT" pitchFamily="34" charset="0"/>
            </a:endParaRPr>
          </a:p>
          <a:p>
            <a:pPr marL="342900" indent="-342900" algn="l">
              <a:buFont typeface="Arial" pitchFamily="34" charset="0"/>
              <a:buChar char="•"/>
            </a:pPr>
            <a:endParaRPr lang="es-ES" sz="2400" b="1" dirty="0" smtClean="0"/>
          </a:p>
        </p:txBody>
      </p:sp>
    </p:spTree>
    <p:extLst>
      <p:ext uri="{BB962C8B-B14F-4D97-AF65-F5344CB8AC3E}">
        <p14:creationId xmlns:p14="http://schemas.microsoft.com/office/powerpoint/2010/main" val="3062240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971733"/>
            <a:ext cx="7776864" cy="4896544"/>
          </a:xfrm>
        </p:spPr>
        <p:txBody>
          <a:bodyPr>
            <a:normAutofit/>
          </a:bodyPr>
          <a:lstStyle/>
          <a:p>
            <a:pPr marL="342900" indent="-342900" algn="l">
              <a:buFont typeface="Arial" pitchFamily="34" charset="0"/>
              <a:buChar char="•"/>
            </a:pPr>
            <a:r>
              <a:rPr lang="es-ES" sz="2400" b="1" dirty="0" smtClean="0">
                <a:solidFill>
                  <a:schemeClr val="tx1"/>
                </a:solidFill>
              </a:rPr>
              <a:t>Comité Ciudadano </a:t>
            </a:r>
          </a:p>
          <a:p>
            <a:pPr algn="l"/>
            <a:r>
              <a:rPr lang="es-ES" sz="2400" b="1" dirty="0">
                <a:solidFill>
                  <a:schemeClr val="tx1"/>
                </a:solidFill>
              </a:rPr>
              <a:t>	</a:t>
            </a:r>
            <a:r>
              <a:rPr lang="es-ES" sz="2400" dirty="0" smtClean="0">
                <a:solidFill>
                  <a:schemeClr val="tx1"/>
                </a:solidFill>
              </a:rPr>
              <a:t>Integrado por 18 personas de </a:t>
            </a:r>
            <a:r>
              <a:rPr lang="es-MX" sz="2400" dirty="0" smtClean="0">
                <a:solidFill>
                  <a:schemeClr val="tx1"/>
                </a:solidFill>
              </a:rPr>
              <a:t>organizaciones </a:t>
            </a:r>
            <a:r>
              <a:rPr lang="es-MX" sz="2400" dirty="0">
                <a:solidFill>
                  <a:schemeClr val="tx1"/>
                </a:solidFill>
              </a:rPr>
              <a:t>de </a:t>
            </a:r>
            <a:r>
              <a:rPr lang="es-MX" sz="2400" dirty="0" smtClean="0">
                <a:solidFill>
                  <a:schemeClr val="tx1"/>
                </a:solidFill>
              </a:rPr>
              <a:t>	segundo piso, universidades y personalidades con 	trayectoria </a:t>
            </a:r>
            <a:r>
              <a:rPr lang="es-MX" sz="2400" dirty="0">
                <a:solidFill>
                  <a:schemeClr val="tx1"/>
                </a:solidFill>
              </a:rPr>
              <a:t>de liderazgo en el trabajo hacia la </a:t>
            </a:r>
            <a:r>
              <a:rPr lang="es-MX" sz="2400" dirty="0" smtClean="0">
                <a:solidFill>
                  <a:schemeClr val="tx1"/>
                </a:solidFill>
              </a:rPr>
              <a:t>	comunidad.</a:t>
            </a:r>
          </a:p>
          <a:p>
            <a:pPr algn="l"/>
            <a:endParaRPr lang="es-MX" sz="2400" dirty="0" smtClean="0">
              <a:solidFill>
                <a:schemeClr val="tx1"/>
              </a:solidFill>
            </a:endParaRPr>
          </a:p>
          <a:p>
            <a:pPr marL="342900" indent="-342900" algn="l">
              <a:buFont typeface="Arial" pitchFamily="34" charset="0"/>
              <a:buChar char="•"/>
            </a:pPr>
            <a:r>
              <a:rPr lang="es-MX" sz="2400" b="1" dirty="0" smtClean="0">
                <a:solidFill>
                  <a:schemeClr val="tx1"/>
                </a:solidFill>
              </a:rPr>
              <a:t>Asamblea </a:t>
            </a:r>
          </a:p>
          <a:p>
            <a:pPr algn="l"/>
            <a:r>
              <a:rPr lang="es-MX" sz="2400" dirty="0">
                <a:solidFill>
                  <a:schemeClr val="tx1"/>
                </a:solidFill>
              </a:rPr>
              <a:t>	</a:t>
            </a:r>
            <a:r>
              <a:rPr lang="es-MX" sz="2400" dirty="0" smtClean="0">
                <a:solidFill>
                  <a:schemeClr val="tx1"/>
                </a:solidFill>
              </a:rPr>
              <a:t>Integrada por 80 consejeros ciudadanos elegidos 	mediante convocatoria pública.</a:t>
            </a:r>
            <a:endParaRPr lang="es-MX" sz="2400" dirty="0">
              <a:solidFill>
                <a:schemeClr val="tx1"/>
              </a:solidFill>
            </a:endParaRPr>
          </a:p>
          <a:p>
            <a:pPr algn="l"/>
            <a:endParaRPr lang="es-ES" sz="2400" b="1" dirty="0" smtClean="0">
              <a:solidFill>
                <a:schemeClr val="tx1"/>
              </a:solidFill>
            </a:endParaRPr>
          </a:p>
        </p:txBody>
      </p:sp>
      <p:sp>
        <p:nvSpPr>
          <p:cNvPr id="2" name="1 CuadroTexto"/>
          <p:cNvSpPr txBox="1"/>
          <p:nvPr/>
        </p:nvSpPr>
        <p:spPr>
          <a:xfrm>
            <a:off x="2987824" y="1196752"/>
            <a:ext cx="3753400" cy="523220"/>
          </a:xfrm>
          <a:prstGeom prst="rect">
            <a:avLst/>
          </a:prstGeom>
          <a:noFill/>
        </p:spPr>
        <p:txBody>
          <a:bodyPr wrap="none" rtlCol="0">
            <a:spAutoFit/>
          </a:bodyPr>
          <a:lstStyle/>
          <a:p>
            <a:r>
              <a:rPr lang="es-MX" sz="2800" b="1" dirty="0" smtClean="0"/>
              <a:t>Integración del Consejo </a:t>
            </a:r>
            <a:endParaRPr lang="es-MX" sz="2800" b="1" dirty="0"/>
          </a:p>
        </p:txBody>
      </p:sp>
    </p:spTree>
    <p:extLst>
      <p:ext uri="{BB962C8B-B14F-4D97-AF65-F5344CB8AC3E}">
        <p14:creationId xmlns:p14="http://schemas.microsoft.com/office/powerpoint/2010/main" val="276830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611560" y="1458362"/>
            <a:ext cx="8280920" cy="5409915"/>
          </a:xfrm>
        </p:spPr>
        <p:txBody>
          <a:bodyPr>
            <a:normAutofit/>
          </a:bodyPr>
          <a:lstStyle/>
          <a:p>
            <a:pPr marL="342900" indent="-342900" algn="l">
              <a:buFont typeface="Arial" pitchFamily="34" charset="0"/>
              <a:buChar char="•"/>
            </a:pPr>
            <a:r>
              <a:rPr lang="es-ES" sz="2400" b="1" dirty="0" smtClean="0">
                <a:solidFill>
                  <a:schemeClr val="tx1"/>
                </a:solidFill>
              </a:rPr>
              <a:t>Comisiones de trabajo </a:t>
            </a:r>
          </a:p>
          <a:p>
            <a:pPr algn="l">
              <a:spcBef>
                <a:spcPts val="0"/>
              </a:spcBef>
            </a:pPr>
            <a:r>
              <a:rPr lang="es-ES" sz="2400" b="1" dirty="0">
                <a:solidFill>
                  <a:schemeClr val="tx1"/>
                </a:solidFill>
              </a:rPr>
              <a:t>	</a:t>
            </a:r>
            <a:endParaRPr lang="es-MX" sz="2400" b="1" dirty="0">
              <a:solidFill>
                <a:schemeClr val="tx1"/>
              </a:solidFill>
            </a:endParaRPr>
          </a:p>
          <a:p>
            <a:pPr algn="l">
              <a:spcBef>
                <a:spcPts val="0"/>
              </a:spcBef>
            </a:pPr>
            <a:r>
              <a:rPr lang="es-MX" sz="2200" dirty="0">
                <a:solidFill>
                  <a:schemeClr val="tx1"/>
                </a:solidFill>
              </a:rPr>
              <a:t>1.</a:t>
            </a:r>
            <a:r>
              <a:rPr lang="es-MX" sz="2400" b="1" dirty="0">
                <a:solidFill>
                  <a:schemeClr val="tx1"/>
                </a:solidFill>
              </a:rPr>
              <a:t>	</a:t>
            </a:r>
            <a:r>
              <a:rPr lang="es-MX" sz="2200" dirty="0">
                <a:solidFill>
                  <a:schemeClr val="tx1"/>
                </a:solidFill>
              </a:rPr>
              <a:t>Niñas, Niños y Adolescentes</a:t>
            </a:r>
          </a:p>
          <a:p>
            <a:pPr algn="l">
              <a:spcBef>
                <a:spcPts val="0"/>
              </a:spcBef>
            </a:pPr>
            <a:r>
              <a:rPr lang="es-MX" sz="2200" dirty="0">
                <a:solidFill>
                  <a:schemeClr val="tx1"/>
                </a:solidFill>
              </a:rPr>
              <a:t>2.	Jóvenes</a:t>
            </a:r>
          </a:p>
          <a:p>
            <a:pPr algn="l">
              <a:spcBef>
                <a:spcPts val="0"/>
              </a:spcBef>
            </a:pPr>
            <a:r>
              <a:rPr lang="es-MX" sz="2200" dirty="0">
                <a:solidFill>
                  <a:schemeClr val="tx1"/>
                </a:solidFill>
              </a:rPr>
              <a:t>3.	Personas Adultas </a:t>
            </a:r>
          </a:p>
          <a:p>
            <a:pPr algn="l">
              <a:spcBef>
                <a:spcPts val="0"/>
              </a:spcBef>
            </a:pPr>
            <a:r>
              <a:rPr lang="es-MX" sz="2200" dirty="0">
                <a:solidFill>
                  <a:schemeClr val="tx1"/>
                </a:solidFill>
              </a:rPr>
              <a:t>4.	Personas Adultas Mayores</a:t>
            </a:r>
          </a:p>
          <a:p>
            <a:pPr algn="l">
              <a:spcBef>
                <a:spcPts val="0"/>
              </a:spcBef>
            </a:pPr>
            <a:r>
              <a:rPr lang="es-MX" sz="2200" dirty="0">
                <a:solidFill>
                  <a:schemeClr val="tx1"/>
                </a:solidFill>
              </a:rPr>
              <a:t>5.	Personas con Discapacidad</a:t>
            </a:r>
          </a:p>
          <a:p>
            <a:pPr algn="l">
              <a:spcBef>
                <a:spcPts val="0"/>
              </a:spcBef>
            </a:pPr>
            <a:r>
              <a:rPr lang="es-MX" sz="2200" dirty="0">
                <a:solidFill>
                  <a:schemeClr val="tx1"/>
                </a:solidFill>
              </a:rPr>
              <a:t>6.	Personas Indígenas y Personas de Comunidades Equiparables</a:t>
            </a:r>
          </a:p>
          <a:p>
            <a:pPr algn="l">
              <a:spcBef>
                <a:spcPts val="0"/>
              </a:spcBef>
            </a:pPr>
            <a:r>
              <a:rPr lang="es-MX" sz="2200" dirty="0">
                <a:solidFill>
                  <a:schemeClr val="tx1"/>
                </a:solidFill>
              </a:rPr>
              <a:t>7.	Personas  Jornaleras y Personas Migrantes</a:t>
            </a:r>
          </a:p>
          <a:p>
            <a:pPr algn="l">
              <a:spcBef>
                <a:spcPts val="0"/>
              </a:spcBef>
            </a:pPr>
            <a:r>
              <a:rPr lang="es-MX" sz="2200" dirty="0">
                <a:solidFill>
                  <a:schemeClr val="tx1"/>
                </a:solidFill>
              </a:rPr>
              <a:t>8.	Mujeres </a:t>
            </a:r>
          </a:p>
          <a:p>
            <a:pPr algn="l">
              <a:spcBef>
                <a:spcPts val="0"/>
              </a:spcBef>
            </a:pPr>
            <a:r>
              <a:rPr lang="es-MX" sz="2200" dirty="0">
                <a:solidFill>
                  <a:schemeClr val="tx1"/>
                </a:solidFill>
              </a:rPr>
              <a:t>9.	</a:t>
            </a:r>
            <a:r>
              <a:rPr lang="es-MX" sz="2200" dirty="0" smtClean="0">
                <a:solidFill>
                  <a:schemeClr val="tx1"/>
                </a:solidFill>
              </a:rPr>
              <a:t>Familias </a:t>
            </a:r>
            <a:endParaRPr lang="es-MX" sz="2200" dirty="0">
              <a:solidFill>
                <a:schemeClr val="tx1"/>
              </a:solidFill>
            </a:endParaRPr>
          </a:p>
          <a:p>
            <a:pPr algn="l">
              <a:spcBef>
                <a:spcPts val="0"/>
              </a:spcBef>
            </a:pPr>
            <a:r>
              <a:rPr lang="es-MX" sz="2200" dirty="0">
                <a:solidFill>
                  <a:schemeClr val="tx1"/>
                </a:solidFill>
              </a:rPr>
              <a:t>10.	</a:t>
            </a:r>
            <a:r>
              <a:rPr lang="es-MX" sz="2200" dirty="0" smtClean="0">
                <a:solidFill>
                  <a:schemeClr val="tx1"/>
                </a:solidFill>
              </a:rPr>
              <a:t>Comunidades</a:t>
            </a:r>
            <a:endParaRPr lang="es-MX" sz="2200" dirty="0">
              <a:solidFill>
                <a:schemeClr val="tx1"/>
              </a:solidFill>
            </a:endParaRPr>
          </a:p>
          <a:p>
            <a:pPr algn="l">
              <a:spcBef>
                <a:spcPts val="0"/>
              </a:spcBef>
            </a:pPr>
            <a:r>
              <a:rPr lang="es-MX" sz="2200" dirty="0">
                <a:solidFill>
                  <a:schemeClr val="tx1"/>
                </a:solidFill>
              </a:rPr>
              <a:t>11.	Diversidad Sexual</a:t>
            </a:r>
          </a:p>
          <a:p>
            <a:pPr algn="l"/>
            <a:endParaRPr lang="es-ES" sz="2400" b="1" dirty="0" smtClean="0">
              <a:solidFill>
                <a:schemeClr val="tx1"/>
              </a:solidFill>
            </a:endParaRPr>
          </a:p>
        </p:txBody>
      </p:sp>
      <p:sp>
        <p:nvSpPr>
          <p:cNvPr id="2" name="1 CuadroTexto"/>
          <p:cNvSpPr txBox="1"/>
          <p:nvPr/>
        </p:nvSpPr>
        <p:spPr>
          <a:xfrm>
            <a:off x="2987824" y="935142"/>
            <a:ext cx="3753400" cy="523220"/>
          </a:xfrm>
          <a:prstGeom prst="rect">
            <a:avLst/>
          </a:prstGeom>
          <a:noFill/>
        </p:spPr>
        <p:txBody>
          <a:bodyPr wrap="none" rtlCol="0">
            <a:spAutoFit/>
          </a:bodyPr>
          <a:lstStyle/>
          <a:p>
            <a:r>
              <a:rPr lang="es-MX" sz="2800" b="1" dirty="0" smtClean="0"/>
              <a:t>Integración del Consejo </a:t>
            </a:r>
            <a:endParaRPr lang="es-MX" sz="2800" b="1" dirty="0"/>
          </a:p>
        </p:txBody>
      </p:sp>
    </p:spTree>
    <p:extLst>
      <p:ext uri="{BB962C8B-B14F-4D97-AF65-F5344CB8AC3E}">
        <p14:creationId xmlns:p14="http://schemas.microsoft.com/office/powerpoint/2010/main" val="126477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124744"/>
            <a:ext cx="7776864" cy="864096"/>
          </a:xfrm>
        </p:spPr>
        <p:txBody>
          <a:bodyPr>
            <a:normAutofit fontScale="92500" lnSpcReduction="20000"/>
          </a:bodyPr>
          <a:lstStyle/>
          <a:p>
            <a:pPr algn="l"/>
            <a:endParaRPr lang="es-ES" sz="2400" b="1" dirty="0" smtClean="0"/>
          </a:p>
          <a:p>
            <a:pPr marL="457200" indent="-457200" algn="l">
              <a:buFont typeface="Arial" pitchFamily="34" charset="0"/>
              <a:buChar char="•"/>
            </a:pPr>
            <a:r>
              <a:rPr lang="es-MX" b="1" dirty="0" smtClean="0"/>
              <a:t> </a:t>
            </a:r>
            <a:r>
              <a:rPr lang="es-MX" sz="2600" b="1" dirty="0" smtClean="0">
                <a:solidFill>
                  <a:schemeClr val="tx1"/>
                </a:solidFill>
              </a:rPr>
              <a:t>Consejos Regionales</a:t>
            </a:r>
          </a:p>
          <a:p>
            <a:pPr marL="457200" indent="-457200" algn="l">
              <a:buFont typeface="Arial" pitchFamily="34" charset="0"/>
              <a:buChar char="•"/>
            </a:pPr>
            <a:endParaRPr lang="es-MX" sz="2600" b="1" dirty="0">
              <a:solidFill>
                <a:schemeClr val="tx1"/>
              </a:solidFill>
            </a:endParaRPr>
          </a:p>
          <a:p>
            <a:pPr marL="457200" indent="-457200" algn="l">
              <a:buFont typeface="Arial" pitchFamily="34" charset="0"/>
              <a:buChar char="•"/>
            </a:pPr>
            <a:endParaRPr lang="es-MX" sz="2600" b="1" dirty="0" smtClean="0">
              <a:solidFill>
                <a:schemeClr val="tx1"/>
              </a:solidFill>
            </a:endParaRPr>
          </a:p>
        </p:txBody>
      </p:sp>
      <p:sp>
        <p:nvSpPr>
          <p:cNvPr id="4" name="3 CuadroTexto"/>
          <p:cNvSpPr txBox="1"/>
          <p:nvPr/>
        </p:nvSpPr>
        <p:spPr>
          <a:xfrm>
            <a:off x="1469773" y="2204864"/>
            <a:ext cx="2808312" cy="3693319"/>
          </a:xfrm>
          <a:prstGeom prst="rect">
            <a:avLst/>
          </a:prstGeom>
          <a:noFill/>
        </p:spPr>
        <p:txBody>
          <a:bodyPr wrap="square" rtlCol="0">
            <a:spAutoFit/>
          </a:bodyPr>
          <a:lstStyle/>
          <a:p>
            <a:r>
              <a:rPr lang="es-MX" sz="2400" dirty="0" smtClean="0"/>
              <a:t>Regiones:</a:t>
            </a:r>
          </a:p>
          <a:p>
            <a:endParaRPr lang="es-MX" sz="2400" dirty="0" smtClean="0"/>
          </a:p>
          <a:p>
            <a:pPr marL="457200" indent="-457200">
              <a:buFont typeface="Arial" pitchFamily="34" charset="0"/>
              <a:buChar char="•"/>
            </a:pPr>
            <a:r>
              <a:rPr lang="es-MX" sz="2400" dirty="0" smtClean="0"/>
              <a:t>Juárez</a:t>
            </a:r>
          </a:p>
          <a:p>
            <a:pPr marL="457200" indent="-457200">
              <a:buFont typeface="Arial" pitchFamily="34" charset="0"/>
              <a:buChar char="•"/>
            </a:pPr>
            <a:r>
              <a:rPr lang="es-MX" sz="2400" dirty="0" smtClean="0"/>
              <a:t>Nuevo Casas Grandes </a:t>
            </a:r>
          </a:p>
          <a:p>
            <a:pPr marL="457200" indent="-457200">
              <a:buFont typeface="Arial" pitchFamily="34" charset="0"/>
              <a:buChar char="•"/>
            </a:pPr>
            <a:r>
              <a:rPr lang="es-MX" sz="2400" dirty="0" smtClean="0"/>
              <a:t>Cuauhtémoc</a:t>
            </a:r>
          </a:p>
          <a:p>
            <a:pPr marL="457200" indent="-457200">
              <a:buFont typeface="Arial" pitchFamily="34" charset="0"/>
              <a:buChar char="•"/>
            </a:pPr>
            <a:r>
              <a:rPr lang="es-MX" sz="2400" dirty="0" smtClean="0"/>
              <a:t>Parral</a:t>
            </a:r>
          </a:p>
          <a:p>
            <a:pPr marL="457200" indent="-457200">
              <a:buFont typeface="Arial" pitchFamily="34" charset="0"/>
              <a:buChar char="•"/>
            </a:pPr>
            <a:r>
              <a:rPr lang="es-MX" sz="2400" dirty="0" smtClean="0"/>
              <a:t>Delicias</a:t>
            </a:r>
          </a:p>
          <a:p>
            <a:pPr marL="457200" indent="-457200">
              <a:buFont typeface="Arial" pitchFamily="34" charset="0"/>
              <a:buChar char="•"/>
            </a:pPr>
            <a:r>
              <a:rPr lang="es-MX" sz="2400" dirty="0" smtClean="0"/>
              <a:t>Chihuahua</a:t>
            </a:r>
          </a:p>
          <a:p>
            <a:endParaRPr lang="es-MX" dirty="0"/>
          </a:p>
        </p:txBody>
      </p:sp>
      <p:sp>
        <p:nvSpPr>
          <p:cNvPr id="5" name="4 CuadroTexto"/>
          <p:cNvSpPr txBox="1"/>
          <p:nvPr/>
        </p:nvSpPr>
        <p:spPr>
          <a:xfrm>
            <a:off x="4788024" y="2204864"/>
            <a:ext cx="3528392" cy="3477875"/>
          </a:xfrm>
          <a:prstGeom prst="rect">
            <a:avLst/>
          </a:prstGeom>
          <a:noFill/>
        </p:spPr>
        <p:txBody>
          <a:bodyPr wrap="square" rtlCol="0">
            <a:spAutoFit/>
          </a:bodyPr>
          <a:lstStyle/>
          <a:p>
            <a:r>
              <a:rPr lang="es-MX" sz="2400" dirty="0" smtClean="0"/>
              <a:t>Participantes:</a:t>
            </a:r>
          </a:p>
          <a:p>
            <a:endParaRPr lang="es-MX" sz="2400" dirty="0" smtClean="0"/>
          </a:p>
          <a:p>
            <a:pPr marL="285750" indent="-285750">
              <a:buFont typeface="Arial" pitchFamily="34" charset="0"/>
              <a:buChar char="•"/>
            </a:pPr>
            <a:r>
              <a:rPr lang="es-MX" sz="2400" dirty="0" smtClean="0"/>
              <a:t>Organizaciones de la </a:t>
            </a:r>
            <a:r>
              <a:rPr lang="es-MX" sz="2400" dirty="0"/>
              <a:t>S</a:t>
            </a:r>
            <a:r>
              <a:rPr lang="es-MX" sz="2400" dirty="0" smtClean="0"/>
              <a:t>ociedad Civil</a:t>
            </a:r>
          </a:p>
          <a:p>
            <a:pPr marL="285750" indent="-285750">
              <a:buFont typeface="Arial" pitchFamily="34" charset="0"/>
              <a:buChar char="•"/>
            </a:pPr>
            <a:r>
              <a:rPr lang="es-MX" sz="2400" dirty="0" smtClean="0"/>
              <a:t>Instituciones Académicas</a:t>
            </a:r>
          </a:p>
          <a:p>
            <a:pPr marL="285750" indent="-285750">
              <a:buFont typeface="Arial" pitchFamily="34" charset="0"/>
              <a:buChar char="•"/>
            </a:pPr>
            <a:r>
              <a:rPr lang="es-MX" sz="2400" dirty="0" smtClean="0"/>
              <a:t>Dependencias Gubernamentales</a:t>
            </a:r>
          </a:p>
          <a:p>
            <a:endParaRPr lang="es-MX" sz="2800" dirty="0"/>
          </a:p>
        </p:txBody>
      </p:sp>
    </p:spTree>
    <p:extLst>
      <p:ext uri="{BB962C8B-B14F-4D97-AF65-F5344CB8AC3E}">
        <p14:creationId xmlns:p14="http://schemas.microsoft.com/office/powerpoint/2010/main" val="226911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olivasg\Desktop\2016-2021\Imagen Amanece para todos\Formato provisional de Chih Amanece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827584" y="1124744"/>
            <a:ext cx="7776864" cy="3888432"/>
          </a:xfrm>
        </p:spPr>
        <p:txBody>
          <a:bodyPr>
            <a:normAutofit/>
          </a:bodyPr>
          <a:lstStyle/>
          <a:p>
            <a:pPr algn="l"/>
            <a:endParaRPr lang="es-ES" sz="2400" b="1" dirty="0" smtClean="0"/>
          </a:p>
          <a:p>
            <a:pPr marL="457200" indent="-457200" algn="l">
              <a:buFont typeface="Arial" pitchFamily="34" charset="0"/>
              <a:buChar char="•"/>
            </a:pPr>
            <a:r>
              <a:rPr lang="es-MX" b="1" dirty="0" smtClean="0"/>
              <a:t> </a:t>
            </a:r>
            <a:r>
              <a:rPr lang="es-MX" sz="2600" b="1" dirty="0" smtClean="0">
                <a:solidFill>
                  <a:schemeClr val="tx1"/>
                </a:solidFill>
              </a:rPr>
              <a:t>Reuniones Ordinarias</a:t>
            </a:r>
          </a:p>
          <a:p>
            <a:pPr marL="457200" indent="-457200" algn="l">
              <a:buFont typeface="Arial" pitchFamily="34" charset="0"/>
              <a:buChar char="•"/>
            </a:pPr>
            <a:endParaRPr lang="es-MX" sz="2600" b="1" dirty="0">
              <a:solidFill>
                <a:schemeClr val="tx1"/>
              </a:solidFill>
            </a:endParaRPr>
          </a:p>
          <a:p>
            <a:pPr algn="l"/>
            <a:endParaRPr lang="es-MX" sz="2600" b="1" dirty="0" smtClean="0">
              <a:solidFill>
                <a:schemeClr val="tx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754741612"/>
              </p:ext>
            </p:extLst>
          </p:nvPr>
        </p:nvGraphicFramePr>
        <p:xfrm>
          <a:off x="1979712" y="2564900"/>
          <a:ext cx="4968552" cy="2952331"/>
        </p:xfrm>
        <a:graphic>
          <a:graphicData uri="http://schemas.openxmlformats.org/drawingml/2006/table">
            <a:tbl>
              <a:tblPr/>
              <a:tblGrid>
                <a:gridCol w="2930785"/>
                <a:gridCol w="2037767"/>
              </a:tblGrid>
              <a:tr h="601931">
                <a:tc>
                  <a:txBody>
                    <a:bodyPr/>
                    <a:lstStyle/>
                    <a:p>
                      <a:pPr algn="ctr" fontAlgn="ctr"/>
                      <a:r>
                        <a:rPr lang="es-MX" sz="2000" b="1" i="0" u="none" strike="noStrike" dirty="0">
                          <a:solidFill>
                            <a:srgbClr val="000000"/>
                          </a:solidFill>
                          <a:effectLst/>
                          <a:latin typeface="Calibri"/>
                        </a:rPr>
                        <a:t>Integrante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2000" b="1" i="0" u="none" strike="noStrike">
                          <a:solidFill>
                            <a:srgbClr val="000000"/>
                          </a:solidFill>
                          <a:effectLst/>
                          <a:latin typeface="Calibri"/>
                        </a:rPr>
                        <a:t>Reunión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73269">
                <a:tc>
                  <a:txBody>
                    <a:bodyPr/>
                    <a:lstStyle/>
                    <a:p>
                      <a:pPr algn="l" fontAlgn="b"/>
                      <a:r>
                        <a:rPr lang="es-MX" sz="2000" b="0" i="0" u="none" strike="noStrike" dirty="0">
                          <a:solidFill>
                            <a:srgbClr val="000000"/>
                          </a:solidFill>
                          <a:effectLst/>
                          <a:latin typeface="Calibri"/>
                        </a:rPr>
                        <a:t>Comité Ciudadano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000" b="0" i="0" u="none" strike="noStrike" dirty="0">
                          <a:solidFill>
                            <a:srgbClr val="000000"/>
                          </a:solidFill>
                          <a:effectLst/>
                          <a:latin typeface="Calibri"/>
                        </a:rPr>
                        <a:t>Bimensual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931">
                <a:tc>
                  <a:txBody>
                    <a:bodyPr/>
                    <a:lstStyle/>
                    <a:p>
                      <a:pPr algn="l" fontAlgn="b"/>
                      <a:r>
                        <a:rPr lang="es-MX" sz="2000" b="0" i="0" u="none" strike="noStrike">
                          <a:solidFill>
                            <a:srgbClr val="000000"/>
                          </a:solidFill>
                          <a:effectLst/>
                          <a:latin typeface="Calibri"/>
                        </a:rPr>
                        <a:t>Asamblea General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000" b="0" i="0" u="none" strike="noStrike" dirty="0">
                          <a:solidFill>
                            <a:srgbClr val="000000"/>
                          </a:solidFill>
                          <a:effectLst/>
                          <a:latin typeface="Calibri"/>
                        </a:rPr>
                        <a:t>Trimestral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269">
                <a:tc>
                  <a:txBody>
                    <a:bodyPr/>
                    <a:lstStyle/>
                    <a:p>
                      <a:pPr algn="l" fontAlgn="b"/>
                      <a:r>
                        <a:rPr lang="es-MX" sz="2000" b="0" i="0" u="none" strike="noStrike">
                          <a:solidFill>
                            <a:srgbClr val="000000"/>
                          </a:solidFill>
                          <a:effectLst/>
                          <a:latin typeface="Calibri"/>
                        </a:rPr>
                        <a:t>Comisiones de trabajo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2000" b="0" i="0" u="none" strike="noStrike" dirty="0">
                          <a:solidFill>
                            <a:srgbClr val="000000"/>
                          </a:solidFill>
                          <a:effectLst/>
                          <a:latin typeface="Calibri"/>
                        </a:rPr>
                        <a:t>Bimensual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931">
                <a:tc>
                  <a:txBody>
                    <a:bodyPr/>
                    <a:lstStyle/>
                    <a:p>
                      <a:pPr algn="l" fontAlgn="b"/>
                      <a:r>
                        <a:rPr lang="es-MX" sz="2000" b="0" i="0" u="none" strike="noStrike">
                          <a:solidFill>
                            <a:srgbClr val="000000"/>
                          </a:solidFill>
                          <a:effectLst/>
                          <a:latin typeface="Calibri"/>
                        </a:rPr>
                        <a:t>Comsejos Regiones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2000" b="0" i="0" u="none" strike="noStrike" dirty="0">
                          <a:solidFill>
                            <a:srgbClr val="000000"/>
                          </a:solidFill>
                          <a:effectLst/>
                          <a:latin typeface="Calibri"/>
                        </a:rPr>
                        <a:t>Trimestral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5309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3830</Words>
  <Application>Microsoft Office PowerPoint</Application>
  <PresentationFormat>Presentación en pantalla (4:3)</PresentationFormat>
  <Paragraphs>533</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Presentación de PowerPoint</vt:lpstr>
      <vt:lpstr> 1. Bienvenida por parte del Secretario Ejecutivo del Consejo de Desarrollo Social y Participación Ciudadana del Estado de Chihuahua (CODESOyPC)  2. Presentación de participantes en la Comisión  3. Expectativas de los participantes sobre el CODESOyPC  4. Objetivos y atribuciones del CODESOyPC   5. Objetivos y acciones contempladas en el Plan Estatal de Desarrollo y en el Programa sectorial respecto a Jóvenes  6. Programas de la Secretaría de Desarrollo Social respecto a Jóvenes 7. Asuntos generales    </vt:lpstr>
      <vt:lpstr>Presentación de PowerPoint</vt:lpstr>
      <vt:lpstr>Atribuciones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Olivas Guillen</dc:creator>
  <cp:lastModifiedBy>Guillermina Baez Acosta</cp:lastModifiedBy>
  <cp:revision>81</cp:revision>
  <dcterms:created xsi:type="dcterms:W3CDTF">2016-11-07T19:39:36Z</dcterms:created>
  <dcterms:modified xsi:type="dcterms:W3CDTF">2018-01-29T21:07:02Z</dcterms:modified>
</cp:coreProperties>
</file>