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2" r:id="rId4"/>
    <p:sldId id="270" r:id="rId5"/>
    <p:sldId id="271" r:id="rId6"/>
    <p:sldId id="272" r:id="rId7"/>
    <p:sldId id="281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556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1CC0B-6163-404A-A239-9D157E52890C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0A1F9-5827-4549-B608-E5E9D9F9A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145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261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8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86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26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626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73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0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19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62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18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633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7D7E4-ECCA-40D9-AECB-CF891084A2E9}" type="datetimeFigureOut">
              <a:rPr lang="es-MX" smtClean="0"/>
              <a:t>16/05/2019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568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olivasg\Desktop\2016-2021\Imagen Amanece para todos\Formato provisional de Chih Amanece cop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888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124744"/>
            <a:ext cx="7776864" cy="864096"/>
          </a:xfrm>
        </p:spPr>
        <p:txBody>
          <a:bodyPr>
            <a:normAutofit fontScale="92500" lnSpcReduction="20000"/>
          </a:bodyPr>
          <a:lstStyle/>
          <a:p>
            <a:pPr algn="l"/>
            <a:endParaRPr lang="es-ES" sz="2400" b="1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s-MX" b="1" dirty="0" smtClean="0"/>
              <a:t> </a:t>
            </a:r>
            <a:r>
              <a:rPr lang="es-MX" sz="2600" b="1" dirty="0" smtClean="0">
                <a:solidFill>
                  <a:schemeClr val="tx1"/>
                </a:solidFill>
              </a:rPr>
              <a:t>Consejos Regionales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s-MX" sz="26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s-MX" sz="2600" b="1" dirty="0" smtClean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69773" y="2204864"/>
            <a:ext cx="28083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Regiones:</a:t>
            </a:r>
          </a:p>
          <a:p>
            <a:endParaRPr lang="es-MX" sz="2400" dirty="0" smtClean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Juárez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Nuevo Casas Grandes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Cuauhtémoc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Parral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Delicias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Chihuahua</a:t>
            </a:r>
          </a:p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88024" y="2204864"/>
            <a:ext cx="3528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Participantes:</a:t>
            </a:r>
          </a:p>
          <a:p>
            <a:endParaRPr lang="es-MX" sz="2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Organizaciones de la </a:t>
            </a:r>
            <a:r>
              <a:rPr lang="es-MX" sz="2400" dirty="0">
                <a:solidFill>
                  <a:prstClr val="black"/>
                </a:solidFill>
              </a:rPr>
              <a:t>S</a:t>
            </a:r>
            <a:r>
              <a:rPr lang="es-MX" sz="2400" dirty="0" smtClean="0">
                <a:solidFill>
                  <a:prstClr val="black"/>
                </a:solidFill>
              </a:rPr>
              <a:t>ociedad Civil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Instituciones Académicas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>
                <a:solidFill>
                  <a:prstClr val="black"/>
                </a:solidFill>
              </a:rPr>
              <a:t>Dependencias Gubernamentales</a:t>
            </a:r>
          </a:p>
          <a:p>
            <a:endParaRPr lang="es-MX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03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124744"/>
            <a:ext cx="7776864" cy="3888432"/>
          </a:xfrm>
        </p:spPr>
        <p:txBody>
          <a:bodyPr>
            <a:normAutofit/>
          </a:bodyPr>
          <a:lstStyle/>
          <a:p>
            <a:pPr algn="l"/>
            <a:endParaRPr lang="es-ES" sz="2400" b="1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s-MX" b="1" dirty="0" smtClean="0"/>
              <a:t> </a:t>
            </a:r>
            <a:r>
              <a:rPr lang="es-MX" sz="2600" b="1" dirty="0" smtClean="0">
                <a:solidFill>
                  <a:schemeClr val="tx1"/>
                </a:solidFill>
              </a:rPr>
              <a:t>Reuniones Ordinarias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s-MX" sz="2600" b="1" dirty="0">
              <a:solidFill>
                <a:schemeClr val="tx1"/>
              </a:solidFill>
            </a:endParaRPr>
          </a:p>
          <a:p>
            <a:pPr algn="l"/>
            <a:endParaRPr lang="es-MX" sz="26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08434"/>
              </p:ext>
            </p:extLst>
          </p:nvPr>
        </p:nvGraphicFramePr>
        <p:xfrm>
          <a:off x="1979712" y="2564900"/>
          <a:ext cx="4968552" cy="2952331"/>
        </p:xfrm>
        <a:graphic>
          <a:graphicData uri="http://schemas.openxmlformats.org/drawingml/2006/table">
            <a:tbl>
              <a:tblPr/>
              <a:tblGrid>
                <a:gridCol w="2930785"/>
                <a:gridCol w="2037767"/>
              </a:tblGrid>
              <a:tr h="60193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Reunión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73269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Comité Ciudadano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Bimensual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31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Asamblea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269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Comisiones de trabajo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Bimensual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31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Consejos 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95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91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75429" y="1556792"/>
            <a:ext cx="7772400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4400" b="1" dirty="0" smtClean="0"/>
              <a:t>Consejo de Desarrollo Social y Participación Ciudadana </a:t>
            </a:r>
          </a:p>
          <a:p>
            <a:endParaRPr lang="es-MX" sz="14400" b="1" dirty="0" smtClean="0"/>
          </a:p>
          <a:p>
            <a:r>
              <a:rPr lang="es-MX" sz="14400" b="1" dirty="0" smtClean="0"/>
              <a:t>CODESOyPC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740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91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636912"/>
            <a:ext cx="7772400" cy="3168353"/>
          </a:xfrm>
        </p:spPr>
        <p:txBody>
          <a:bodyPr>
            <a:noAutofit/>
          </a:bodyPr>
          <a:lstStyle/>
          <a:p>
            <a:pPr algn="l"/>
            <a:r>
              <a:rPr lang="es-MX" sz="2400" b="1" dirty="0" smtClean="0"/>
              <a:t>1.- Bienvenida</a:t>
            </a:r>
            <a:br>
              <a:rPr lang="es-MX" sz="2400" b="1" dirty="0" smtClean="0"/>
            </a:br>
            <a:r>
              <a:rPr lang="es-MX" sz="2400" b="1" dirty="0" smtClean="0"/>
              <a:t>2.- Objetivos </a:t>
            </a:r>
            <a:r>
              <a:rPr lang="es-MX" sz="2400" b="1" dirty="0"/>
              <a:t>y atribuciones del CODESOyPC</a:t>
            </a:r>
            <a:br>
              <a:rPr lang="es-MX" sz="2400" b="1" dirty="0"/>
            </a:br>
            <a:r>
              <a:rPr lang="es-MX" sz="2400" b="1" dirty="0" smtClean="0"/>
              <a:t>3.- Diagnóstico </a:t>
            </a:r>
            <a:r>
              <a:rPr lang="es-MX" sz="2400" b="1" dirty="0"/>
              <a:t>de la Región</a:t>
            </a:r>
            <a:br>
              <a:rPr lang="es-MX" sz="2400" b="1" dirty="0"/>
            </a:br>
            <a:r>
              <a:rPr lang="es-MX" sz="2400" b="1" dirty="0" smtClean="0"/>
              <a:t>4.- Priorización </a:t>
            </a:r>
            <a:r>
              <a:rPr lang="es-MX" sz="2400" b="1" dirty="0"/>
              <a:t>de la temática para trabajar en el consejo</a:t>
            </a:r>
            <a:br>
              <a:rPr lang="es-MX" sz="2400" b="1" dirty="0"/>
            </a:br>
            <a:r>
              <a:rPr lang="es-MX" sz="2400" b="1" dirty="0" smtClean="0"/>
              <a:t>5.- Nombrar </a:t>
            </a:r>
            <a:r>
              <a:rPr lang="es-MX" sz="2400" b="1" dirty="0"/>
              <a:t>Coordinador y Secretario del Consejo de Desarrollo </a:t>
            </a:r>
            <a:r>
              <a:rPr lang="es-MX" sz="2400" b="1" dirty="0" smtClean="0"/>
              <a:t>Social </a:t>
            </a:r>
            <a:r>
              <a:rPr lang="es-MX" sz="2400" b="1" dirty="0"/>
              <a:t>y </a:t>
            </a:r>
            <a:r>
              <a:rPr lang="es-MX" sz="2400" b="1" dirty="0" smtClean="0"/>
              <a:t>Participación </a:t>
            </a:r>
            <a:r>
              <a:rPr lang="es-MX" sz="2400" b="1" dirty="0"/>
              <a:t>Ciudadana </a:t>
            </a:r>
            <a:r>
              <a:rPr lang="es-MX" sz="2400" b="1" dirty="0" smtClean="0"/>
              <a:t>de la Región </a:t>
            </a:r>
            <a:br>
              <a:rPr lang="es-MX" sz="2400" b="1" dirty="0" smtClean="0"/>
            </a:br>
            <a:r>
              <a:rPr lang="es-MX" sz="2400" b="1" dirty="0" smtClean="0"/>
              <a:t>6.- Asuntos </a:t>
            </a:r>
            <a:r>
              <a:rPr lang="es-MX" sz="2400" b="1" dirty="0"/>
              <a:t>Generales</a:t>
            </a:r>
            <a:br>
              <a:rPr lang="es-MX" sz="2400" b="1" dirty="0"/>
            </a:br>
            <a:endParaRPr lang="es-MX" sz="2400" b="1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85165" y="1556792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4400" b="1" dirty="0" smtClean="0"/>
              <a:t>Reunión Consejo (Regional)</a:t>
            </a:r>
          </a:p>
          <a:p>
            <a:r>
              <a:rPr lang="es-MX" sz="11200" b="1" dirty="0" smtClean="0"/>
              <a:t>Orden del día</a:t>
            </a:r>
            <a:br>
              <a:rPr lang="es-MX" sz="11200" b="1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347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91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95537" y="1189201"/>
            <a:ext cx="82809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chemeClr val="tx1"/>
                </a:solidFill>
                <a:latin typeface="Gill Sans MT" pitchFamily="34" charset="0"/>
              </a:rPr>
              <a:t>Consejo de Desarrollo Social y Participación Ciudadana (CODESOyPC) del </a:t>
            </a:r>
            <a:r>
              <a:rPr lang="es-ES" sz="2400" b="1" dirty="0">
                <a:solidFill>
                  <a:schemeClr val="tx1"/>
                </a:solidFill>
                <a:latin typeface="Gill Sans MT" pitchFamily="34" charset="0"/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  <a:latin typeface="Gill Sans MT" pitchFamily="34" charset="0"/>
              </a:rPr>
              <a:t>stado de Chihuahua</a:t>
            </a:r>
            <a:r>
              <a:rPr lang="es-ES" sz="3600" dirty="0" smtClean="0">
                <a:solidFill>
                  <a:schemeClr val="tx1"/>
                </a:solidFill>
                <a:latin typeface="Gill Sans MT" pitchFamily="34" charset="0"/>
              </a:rPr>
              <a:t> </a:t>
            </a:r>
            <a:endParaRPr lang="es-MX" sz="3600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9552" y="2276872"/>
            <a:ext cx="75608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latin typeface="Gill Sans MT" pitchFamily="34" charset="0"/>
              </a:rPr>
              <a:t>El Consejo es un órgano de deliberación, asesoría y consulta del Poder Ejecutivo del Estado, con la participación de la sociedad civil, así como de las instituciones públicas y privadas vinculadas a la agenda del desarrollo social y humano en la entidad</a:t>
            </a:r>
            <a:r>
              <a:rPr lang="es-MX" sz="2400" dirty="0" smtClean="0">
                <a:latin typeface="Gill Sans MT" pitchFamily="34" charset="0"/>
              </a:rPr>
              <a:t>.</a:t>
            </a:r>
          </a:p>
          <a:p>
            <a:pPr algn="just"/>
            <a:endParaRPr lang="es-MX" sz="2400" dirty="0">
              <a:latin typeface="Gill Sans MT" pitchFamily="34" charset="0"/>
            </a:endParaRPr>
          </a:p>
          <a:p>
            <a:pPr algn="just"/>
            <a:r>
              <a:rPr lang="es-MX" sz="2400" dirty="0">
                <a:latin typeface="Gill Sans MT" pitchFamily="34" charset="0"/>
              </a:rPr>
              <a:t>El Consejo tiene como objeto analizar, proponer, fomentar y coadyuvar en el diseño y operación de las políticas públicas de desarrollo social y humano, así como conocer y opinar sobre la evaluación de las mismas.</a:t>
            </a:r>
          </a:p>
          <a:p>
            <a:endParaRPr lang="es-MX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25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91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Atribuciones</a:t>
            </a:r>
            <a:endParaRPr lang="es-MX" sz="2800" dirty="0"/>
          </a:p>
        </p:txBody>
      </p:sp>
      <p:sp>
        <p:nvSpPr>
          <p:cNvPr id="3" name="2 Rectángulo"/>
          <p:cNvSpPr/>
          <p:nvPr/>
        </p:nvSpPr>
        <p:spPr>
          <a:xfrm>
            <a:off x="755576" y="1196752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0" indent="-400050">
              <a:buFont typeface="+mj-lt"/>
              <a:buAutoNum type="romanUcPeriod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Formular propuestas sobre la aplicación y orientación de la Política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Estatal;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Fomentar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la participación ciudadana y de las organizaciones en el seguimiento, operación y opinión sobre la evaluación de la Política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Estatal;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Verificar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la adecuada creación y funcionamiento de los Comités de Contraloría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Social;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Apoyar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a las dependencias y entidades de la administración pública estatal, en la ejecución de los programas y proyectos a que se refiere el presente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ordenamiento;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Proponer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y propiciar la colaboración de organismos públicos y privados, nacionales y extranjeros, en cuanto a asistencia técnica y financiamiento se refiere, para el diseño y operación de la Política Estatal;  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lvl="0" indent="-400050">
              <a:buFont typeface="+mj-lt"/>
              <a:buAutoNum type="romanUcPeriod"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Proponer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la realización de estudios e investigaciones en la materia, así como conocer y opinar sobre los resultados de los mismos;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67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91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488832" cy="5112568"/>
          </a:xfrm>
        </p:spPr>
        <p:txBody>
          <a:bodyPr>
            <a:normAutofit fontScale="85000" lnSpcReduction="20000"/>
          </a:bodyPr>
          <a:lstStyle/>
          <a:p>
            <a:pPr marL="400050" indent="-400050" algn="l">
              <a:buFont typeface="+mj-lt"/>
              <a:buAutoNum type="romanUcPeriod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Sugerir la realización de auditorías a programas prioritarios cuando lo considere pertinente;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indent="-400050" algn="l">
              <a:buFont typeface="+mj-lt"/>
              <a:buAutoNum type="romanUcPeriod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Recomendar la celebración de acuerdos y convenios de colaboración entre las dependencias y entidades de la administración pública estatal, con las del ejecutivo federal, de otras entidades federativas y de los ayuntamientos, así como con organizaciones nacionales o internacionales, involucradas en la formulación y ejecución de políticas en materia de desarrollo social y humano;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indent="-400050" algn="l">
              <a:buFont typeface="+mj-lt"/>
              <a:buAutoNum type="romanUcPeriod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Integrar las comisiones y grupos de trabajo que sean necesarios para el ejercicio de sus atribuciones;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indent="-400050" algn="l">
              <a:buFont typeface="+mj-lt"/>
              <a:buAutoNum type="romanUcPeriod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Coadyuvar con la Secretaría en la actualización del Padrón General;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indent="-400050" algn="l">
              <a:buFont typeface="+mj-lt"/>
              <a:buAutoNum type="romanUcPeriod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Proponer al Ejecutivo del Estado programas y proyectos tendentes a generar en la sociedad una cultura de desarrollo social y humano;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400050" indent="-400050" algn="l">
              <a:buFont typeface="+mj-lt"/>
              <a:buAutoNum type="romanUcPeriod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Emitir opinión sobre los resultados, sugerencias y recomendaciones de las evaluaciones a los programas y proyectos de la Política Estatal;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s-E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06224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826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509870" y="2032393"/>
            <a:ext cx="7772400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6836" y="3329365"/>
            <a:ext cx="1814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b="1" dirty="0" smtClean="0">
                <a:solidFill>
                  <a:prstClr val="black"/>
                </a:solidFill>
              </a:rPr>
              <a:t>Junta Directiva</a:t>
            </a:r>
          </a:p>
          <a:p>
            <a:pPr algn="ctr"/>
            <a:r>
              <a:rPr lang="es-US" sz="1400" dirty="0" smtClean="0">
                <a:solidFill>
                  <a:prstClr val="black"/>
                </a:solidFill>
              </a:rPr>
              <a:t>Presidente</a:t>
            </a:r>
          </a:p>
          <a:p>
            <a:pPr algn="ctr"/>
            <a:r>
              <a:rPr lang="es-US" sz="1400" dirty="0" smtClean="0">
                <a:solidFill>
                  <a:prstClr val="black"/>
                </a:solidFill>
              </a:rPr>
              <a:t>Vicepresidente</a:t>
            </a:r>
          </a:p>
          <a:p>
            <a:pPr algn="ctr"/>
            <a:r>
              <a:rPr lang="es-US" sz="1400" dirty="0" smtClean="0">
                <a:solidFill>
                  <a:prstClr val="black"/>
                </a:solidFill>
              </a:rPr>
              <a:t>Comité Ciudadano</a:t>
            </a:r>
            <a:endParaRPr lang="es-MX" sz="1400" dirty="0">
              <a:solidFill>
                <a:prstClr val="black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360588" y="354480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600" dirty="0" smtClean="0">
                <a:solidFill>
                  <a:prstClr val="black"/>
                </a:solidFill>
              </a:rPr>
              <a:t>Secretario Ejecutivo</a:t>
            </a:r>
            <a:endParaRPr lang="es-MX" sz="1600" dirty="0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854388" y="2221995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600" b="1" dirty="0" smtClean="0">
                <a:solidFill>
                  <a:prstClr val="black"/>
                </a:solidFill>
              </a:rPr>
              <a:t>Asamblea</a:t>
            </a:r>
          </a:p>
          <a:p>
            <a:r>
              <a:rPr lang="es-US" sz="1200" dirty="0" smtClean="0">
                <a:solidFill>
                  <a:prstClr val="black"/>
                </a:solidFill>
              </a:rPr>
              <a:t>80 consejeros</a:t>
            </a:r>
            <a:endParaRPr lang="es-MX" sz="1200" dirty="0">
              <a:solidFill>
                <a:prstClr val="black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95936" y="5056729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600" b="1" dirty="0" smtClean="0">
                <a:solidFill>
                  <a:prstClr val="black"/>
                </a:solidFill>
              </a:rPr>
              <a:t>Consejeros Regionales</a:t>
            </a:r>
            <a:endParaRPr lang="es-MX" sz="1600" b="1" dirty="0">
              <a:solidFill>
                <a:prstClr val="black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12160" y="1144777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Niños, Niñas y Adolescentes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Jóvenes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>
                <a:solidFill>
                  <a:prstClr val="black"/>
                </a:solidFill>
              </a:rPr>
              <a:t>Personas Adultas</a:t>
            </a:r>
            <a:endParaRPr lang="es-MX" sz="1200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Personas Adultas Mayores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Personas con Discapacidad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Personas con Indígenas y Personas de Comunidades Equiparables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Personas Jornaleras y Personas Migrantes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Mujeres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Familia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Comunidad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Diversidad Sexual</a:t>
            </a:r>
            <a:endParaRPr lang="es-MX" sz="1200" dirty="0" smtClean="0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084168" y="474895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Chihuahua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Delicias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Nuevo Casas Grandes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Parral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Cuauhtémoc</a:t>
            </a:r>
            <a:endParaRPr lang="es-MX" sz="12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US" sz="1200" dirty="0" smtClean="0">
                <a:solidFill>
                  <a:prstClr val="black"/>
                </a:solidFill>
              </a:rPr>
              <a:t>Juárez</a:t>
            </a:r>
            <a:endParaRPr lang="es-MX" sz="1200" dirty="0" smtClean="0">
              <a:solidFill>
                <a:prstClr val="black"/>
              </a:solidFill>
            </a:endParaRPr>
          </a:p>
        </p:txBody>
      </p:sp>
      <p:sp>
        <p:nvSpPr>
          <p:cNvPr id="12" name="11 Abrir llave"/>
          <p:cNvSpPr/>
          <p:nvPr/>
        </p:nvSpPr>
        <p:spPr>
          <a:xfrm>
            <a:off x="1886868" y="1144777"/>
            <a:ext cx="473720" cy="46320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3563888" y="1456329"/>
            <a:ext cx="290500" cy="43204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4" name="13 Abrir llave"/>
          <p:cNvSpPr/>
          <p:nvPr/>
        </p:nvSpPr>
        <p:spPr>
          <a:xfrm>
            <a:off x="5364088" y="1240305"/>
            <a:ext cx="430944" cy="25968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5" name="14 Abrir llave"/>
          <p:cNvSpPr/>
          <p:nvPr/>
        </p:nvSpPr>
        <p:spPr>
          <a:xfrm>
            <a:off x="5379877" y="4748950"/>
            <a:ext cx="415155" cy="12003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68849" y="775445"/>
            <a:ext cx="545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Consejo de Desarrollo Social y Participación Ciudadana </a:t>
            </a:r>
            <a:endParaRPr lang="es-MX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51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971733"/>
            <a:ext cx="7776864" cy="4896544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tx1"/>
                </a:solidFill>
              </a:rPr>
              <a:t>Comité Ciudadano </a:t>
            </a:r>
          </a:p>
          <a:p>
            <a:pPr algn="just"/>
            <a:r>
              <a:rPr lang="es-ES" sz="2400" b="1" dirty="0">
                <a:solidFill>
                  <a:schemeClr val="tx1"/>
                </a:solidFill>
              </a:rPr>
              <a:t>	</a:t>
            </a:r>
            <a:r>
              <a:rPr lang="es-ES" sz="2400" dirty="0" smtClean="0">
                <a:solidFill>
                  <a:schemeClr val="tx1"/>
                </a:solidFill>
              </a:rPr>
              <a:t>Integrado por 18 personas de </a:t>
            </a:r>
            <a:r>
              <a:rPr lang="es-MX" sz="2400" dirty="0" smtClean="0">
                <a:solidFill>
                  <a:schemeClr val="tx1"/>
                </a:solidFill>
              </a:rPr>
              <a:t>organizaciones </a:t>
            </a:r>
            <a:r>
              <a:rPr lang="es-MX" sz="2400" dirty="0">
                <a:solidFill>
                  <a:schemeClr val="tx1"/>
                </a:solidFill>
              </a:rPr>
              <a:t>de </a:t>
            </a:r>
            <a:r>
              <a:rPr lang="es-MX" sz="2400" dirty="0" smtClean="0">
                <a:solidFill>
                  <a:schemeClr val="tx1"/>
                </a:solidFill>
              </a:rPr>
              <a:t>	segundo piso, universidades y personalidades con 	trayectoria </a:t>
            </a:r>
            <a:r>
              <a:rPr lang="es-MX" sz="2400" dirty="0">
                <a:solidFill>
                  <a:schemeClr val="tx1"/>
                </a:solidFill>
              </a:rPr>
              <a:t>de liderazgo en el trabajo hacia la </a:t>
            </a:r>
            <a:r>
              <a:rPr lang="es-MX" sz="2400" dirty="0" smtClean="0">
                <a:solidFill>
                  <a:schemeClr val="tx1"/>
                </a:solidFill>
              </a:rPr>
              <a:t>	comunidad.</a:t>
            </a:r>
          </a:p>
          <a:p>
            <a:pPr algn="l"/>
            <a:endParaRPr lang="es-MX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tx1"/>
                </a:solidFill>
              </a:rPr>
              <a:t>Asamblea </a:t>
            </a:r>
          </a:p>
          <a:p>
            <a:pPr algn="just"/>
            <a:r>
              <a:rPr lang="es-MX" sz="2400" dirty="0">
                <a:solidFill>
                  <a:schemeClr val="tx1"/>
                </a:solidFill>
              </a:rPr>
              <a:t>	</a:t>
            </a:r>
            <a:r>
              <a:rPr lang="es-MX" sz="2400" dirty="0" smtClean="0">
                <a:solidFill>
                  <a:schemeClr val="tx1"/>
                </a:solidFill>
              </a:rPr>
              <a:t>Integrada por 80 consejeros ciudadanos elegidos 	mediante convocatoria pública.</a:t>
            </a:r>
            <a:endParaRPr lang="es-MX" sz="2400" dirty="0">
              <a:solidFill>
                <a:schemeClr val="tx1"/>
              </a:solidFill>
            </a:endParaRPr>
          </a:p>
          <a:p>
            <a:pPr algn="l"/>
            <a:endParaRPr lang="es-ES" sz="2400" b="1" dirty="0" smtClean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987824" y="1196752"/>
            <a:ext cx="3753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prstClr val="black"/>
                </a:solidFill>
              </a:rPr>
              <a:t>Integración del Consejo </a:t>
            </a:r>
            <a:endParaRPr lang="es-MX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olivasg\Desktop\2016-2021\Imagen Amanece para todos\Formato provisional de Chih Amanece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458362"/>
            <a:ext cx="8280920" cy="5409915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s-ES" sz="2400" b="1" dirty="0" smtClean="0">
                <a:solidFill>
                  <a:schemeClr val="tx1"/>
                </a:solidFill>
              </a:rPr>
              <a:t>Comisiones de trabajo </a:t>
            </a:r>
          </a:p>
          <a:p>
            <a:pPr algn="l">
              <a:spcBef>
                <a:spcPts val="0"/>
              </a:spcBef>
            </a:pPr>
            <a:r>
              <a:rPr lang="es-ES" sz="2400" b="1" dirty="0">
                <a:solidFill>
                  <a:schemeClr val="tx1"/>
                </a:solidFill>
              </a:rPr>
              <a:t>	</a:t>
            </a:r>
            <a:endParaRPr lang="es-MX" sz="2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1.</a:t>
            </a:r>
            <a:r>
              <a:rPr lang="es-MX" sz="2400" b="1" dirty="0">
                <a:solidFill>
                  <a:schemeClr val="tx1"/>
                </a:solidFill>
              </a:rPr>
              <a:t>	</a:t>
            </a:r>
            <a:r>
              <a:rPr lang="es-MX" sz="2200" b="1" dirty="0">
                <a:solidFill>
                  <a:schemeClr val="tx1"/>
                </a:solidFill>
              </a:rPr>
              <a:t>Niñas, Niños y Adolescentes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2.	Jóvenes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3.	Personas Adultas 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4.	Personas Adultas Mayores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5.	Personas con Discapacidad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6.	Personas Indígenas y Personas de Comunidades Equiparables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7.	Personas  Jornaleras y Personas Migrantes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8.	Mujeres </a:t>
            </a: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9.	</a:t>
            </a:r>
            <a:r>
              <a:rPr lang="es-MX" sz="2200" b="1" dirty="0" smtClean="0">
                <a:solidFill>
                  <a:schemeClr val="tx1"/>
                </a:solidFill>
              </a:rPr>
              <a:t>Familias </a:t>
            </a:r>
            <a:endParaRPr lang="es-MX" sz="22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10.	</a:t>
            </a:r>
            <a:r>
              <a:rPr lang="es-MX" sz="2200" b="1" dirty="0" smtClean="0">
                <a:solidFill>
                  <a:schemeClr val="tx1"/>
                </a:solidFill>
              </a:rPr>
              <a:t>Comunidades</a:t>
            </a:r>
            <a:endParaRPr lang="es-MX" sz="22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s-MX" sz="2200" b="1" dirty="0">
                <a:solidFill>
                  <a:schemeClr val="tx1"/>
                </a:solidFill>
              </a:rPr>
              <a:t>11.	Diversidad Sexual</a:t>
            </a:r>
          </a:p>
          <a:p>
            <a:pPr algn="l"/>
            <a:endParaRPr lang="es-ES" sz="2400" b="1" dirty="0" smtClean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987824" y="935142"/>
            <a:ext cx="3753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prstClr val="black"/>
                </a:solidFill>
              </a:rPr>
              <a:t>Integración del Consejo </a:t>
            </a:r>
            <a:endParaRPr lang="es-MX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6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510</Words>
  <Application>Microsoft Office PowerPoint</Application>
  <PresentationFormat>Presentación en pantalla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1.- Bienvenida 2.- Objetivos y atribuciones del CODESOyPC 3.- Diagnóstico de la Región 4.- Priorización de la temática para trabajar en el consejo 5.- Nombrar Coordinador y Secretario del Consejo de Desarrollo Social y Participación Ciudadana de la Región  6.- Asuntos Generales </vt:lpstr>
      <vt:lpstr>Presentación de PowerPoint</vt:lpstr>
      <vt:lpstr>Atribuciones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Olivas Guillen</dc:creator>
  <cp:lastModifiedBy>Ana Sofia Castillo Chavez</cp:lastModifiedBy>
  <cp:revision>30</cp:revision>
  <dcterms:created xsi:type="dcterms:W3CDTF">2016-11-07T19:39:36Z</dcterms:created>
  <dcterms:modified xsi:type="dcterms:W3CDTF">2019-05-16T20:51:45Z</dcterms:modified>
</cp:coreProperties>
</file>